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3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82" r:id="rId22"/>
    <p:sldId id="277" r:id="rId23"/>
    <p:sldId id="283" r:id="rId24"/>
    <p:sldId id="284" r:id="rId25"/>
    <p:sldId id="312" r:id="rId26"/>
    <p:sldId id="314" r:id="rId27"/>
    <p:sldId id="316" r:id="rId28"/>
    <p:sldId id="278" r:id="rId29"/>
    <p:sldId id="280" r:id="rId30"/>
    <p:sldId id="286" r:id="rId31"/>
    <p:sldId id="285" r:id="rId32"/>
    <p:sldId id="318" r:id="rId33"/>
    <p:sldId id="319" r:id="rId34"/>
    <p:sldId id="320" r:id="rId35"/>
    <p:sldId id="288" r:id="rId36"/>
    <p:sldId id="289" r:id="rId37"/>
    <p:sldId id="290" r:id="rId38"/>
    <p:sldId id="291" r:id="rId39"/>
    <p:sldId id="287" r:id="rId40"/>
    <p:sldId id="317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5" r:id="rId62"/>
    <p:sldId id="313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A41DB085-4ADE-8EC6-83D9-C96144E65B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109D0A6-3A5F-555F-C500-683A41A7DD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D094C668-8FFF-9FC9-15CC-D01883D4D6F0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10C89679-DF07-186B-8B14-18C2A58E171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64277163-828C-57B0-412A-5AD5F70AFB8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82FAF98C-D0E5-A7A2-C889-FE813749A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7BE806-7AEE-9546-AFBD-8D85EEEF80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6739797-71AF-C071-AC33-608C5FD172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942888-13A3-9044-8476-A0182E956C5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63BEEC78-7DA7-2AF8-1187-6B6B8050B2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BBC3D2D1-6C46-DB25-981C-CB2D4F2B7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F66B1826-0317-E859-08A8-B423317EBAEE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1920AA-4E9C-3B46-88A2-5278B8DDA83F}" type="slidenum">
              <a:rPr lang="en-US" altLang="en-US" sz="1200"/>
              <a:pPr algn="r"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4F5CBAB-7E35-0FA9-6AE3-0BA565D36F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33962-12B8-BA43-9733-DC52F3D5716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AF504B65-EDB8-BB3D-B1C5-9A76DBCDEA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91AE75A1-619C-AC94-865D-D7ED5A412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23211744-93A0-8FD7-3FE1-453B826834C2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401B2D-F9F0-9749-B6AE-D80F7B8A904F}" type="slidenum">
              <a:rPr lang="en-US" altLang="en-US" sz="1200"/>
              <a:pPr algn="r"/>
              <a:t>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B87AECD-F407-6469-8728-8A77035E4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1C1F0F-5F23-D044-B7E6-0524AD44CA2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708DC3CD-EC07-8CC5-4CD4-AD2FDDACA9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1F7FCEB3-AB1B-B76D-7484-31CD303C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B1623D64-EF55-DB83-E47E-AFD6EDD779F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3FFCD9-06E6-3943-B7FD-D829395C4FCC}" type="slidenum">
              <a:rPr lang="en-US" altLang="en-US" sz="1200"/>
              <a:pPr algn="r"/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FEB89EF-EF7D-2D90-380A-36169168CA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8D662E-BFE1-5E49-8A3C-FA5323F3EDF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973CD36A-E83D-8C32-1C21-100605F2D0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9E16BD30-4491-A388-A363-A4D9FA06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6B34C0A8-D888-6941-DBCE-FE39FC1A6FDA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3DD2D51-E01F-A443-B1C6-B1511EF39E0F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BDEC-6BEF-2DB6-3247-67418E885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4288-ED8E-F33D-5615-EDD1A7090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3E8C-AB25-A603-FE3A-DAFE1000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64D7-5A7D-46E3-3C07-46311D91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90601-8D52-7C4C-DA86-A618D27D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BFBF9-8EF8-8940-9E70-4CEDD4356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66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AADD-AE62-283A-476F-E3F6E3DA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6A7A8-F5AE-3EC6-0331-AAC2B8B6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31040-C524-84A7-92E1-43B82D22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EBD57-9D13-ECCB-AE20-163432CF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7B4E7-82BD-27CE-522C-1CE4A2A2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9C5CA-45EE-1E45-82AA-65471F95D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5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AADFA-C367-C4DA-4D82-CA41D38DD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E61F4-68F4-55D7-82A9-2F555FB49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5B09-5556-3051-2665-4AD4206D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76D16-4667-61D1-DD94-40BD18E1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1FF4-265B-0EF3-06BB-890E32E2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6F729-3A07-0C42-93CC-0F632CD033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08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20A9-92D9-29F8-E620-E0745D99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3686-3F82-0CDE-1DA6-66352AFD05B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1F9D7-13EA-C718-D3E7-3747B355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871A1-4988-CDB3-FF59-3726C5DF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7506C-445E-8E24-161A-280B08BF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D4A21-AA2A-B2D5-972B-DDE2D44B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B3FF272-CA91-4F4F-A59C-F2FC581AAB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44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D6F0-EE89-7268-B987-AB8C6BD2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18BD-D40E-291F-8A0D-F62C213A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CD68-7C28-295D-4CAA-20D3D9FD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AD64D-CD6F-B8C4-19BB-3544891D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AEB35-2268-2063-9B18-B9A4204A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F9E2C3-1A6D-C146-9A6A-CE45D2D0A1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80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A909-A27C-AF7D-AB60-5584E5CC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F4292-B86E-EF6F-C1BD-AFF9F0520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2081B-4940-FD65-D066-233A77D3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5873-CE98-5706-88B8-D0E62D2D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29472-8EF6-32D5-019C-99AC5252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5260D-0ACE-8241-85E9-E713451D97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31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3EBA-9AB0-6912-6032-7F66F94C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4BF7-CEDF-413F-EC18-C41216518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77AF2-0582-8DD3-40F7-A3196F6D3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01A24-956D-304E-8D99-BAE7D73C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125FD-6A03-9ADE-D842-DAA4264B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AD351-886C-42F8-FAD1-904EF788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E581C4-A4D2-3142-ACFC-11BF466247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11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6C40-166B-A9E2-D469-80FF9E09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49280-D7B1-AD19-B74B-9EC7132EF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FFD87-1C11-92B5-C2F1-84E07132B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58213-89F9-4A7D-E8E3-D11B616DF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259A1-3462-AEFF-0E0C-A4A022340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4A211-72EB-E6B8-3481-F221EA0D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06B1E-29D6-A8D6-135C-1FB3161E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30E28-DB2C-03FA-6E8B-DB300625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F54A0-C386-674D-88CC-5F08D45F43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1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7077-B011-AD3D-E52D-B3535EE5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67A0D-0618-8F12-D8C7-044604A0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F299B-4169-8E58-E5B0-07A7795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1E050-0C73-12FC-EB42-A6383862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F7DF16-00DD-2B4F-877B-1151B32C27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47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20107-7205-0599-7D7F-07426927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5FF1-427D-D6D8-A1B0-0B91CB71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4AC1-54EF-B9A5-788C-F961B585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3D8B43-4626-FB4E-B7C6-6CCA090D4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8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24AC-ACDB-D839-20F7-0819023A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8D51-8BBA-41E9-5C43-B56635F29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ED091-33EC-98AF-A056-CFC73734E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D3EE3-1ECE-22EB-5086-244B0926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8236-7983-F487-E20E-4F67F182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FA1A-17BA-9082-8E08-B903AFB6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744AC2-1183-1140-85D8-58D1D808BC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3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FC9F-442B-7A56-08EF-2AE5D7EE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604C5-F06B-DAA2-A498-7E2CCB2DB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F5EF5-FD4C-657B-EB27-5870A72B7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9E2F6-C3CF-C102-5A67-C5FAEAE9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4ACCB-6A34-8912-C92A-E6E7E638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42255-2CBA-33E8-8D49-111CDFD7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8BF38-808C-2244-B101-36799CB733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5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2A301DE-CA6C-D139-48F5-94B3E7FAD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2496164-5EA5-F274-3776-C6868C1B9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BBBD332-FAE4-AF2A-0E98-5CACF22DE63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88D076D-B8FE-DC91-1E08-FFEAB590826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708D95C-6815-AA3A-47D5-0062868B0F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783D1F85-E8B7-7E49-8390-D7D02D2FA4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B04D72C-B060-C0A7-7C7B-400937F0DD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831975"/>
          </a:xfrm>
        </p:spPr>
        <p:txBody>
          <a:bodyPr anchor="ctr"/>
          <a:lstStyle/>
          <a:p>
            <a:r>
              <a:rPr lang="en-US" altLang="en-US" sz="8000">
                <a:solidFill>
                  <a:srgbClr val="008000"/>
                </a:solidFill>
                <a:latin typeface="Comic Sans MS" panose="030F0902030302020204" pitchFamily="66" charset="0"/>
              </a:rPr>
              <a:t>Plant Cells</a:t>
            </a:r>
            <a:endParaRPr lang="en-US" altLang="en-US" sz="4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0647EC5-CC19-CB3E-9B1D-48F2CBB18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Plant Cell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96C21F6D-A3D2-D2EA-57C2-4EE1A0922C6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63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AF56445-2606-6204-8020-BABBD6C44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Plant Cell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24E4F4E-A514-0835-4B78-47D0E14C4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All plant cells have the same basic eukaryotic organization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i="1">
                <a:latin typeface="Comic Sans MS" panose="030F0902030302020204" pitchFamily="66" charset="0"/>
              </a:rPr>
              <a:t>However</a:t>
            </a:r>
            <a:r>
              <a:rPr lang="en-US" altLang="en-US" sz="2400">
                <a:latin typeface="Comic Sans MS" panose="030F0902030302020204" pitchFamily="66" charset="0"/>
              </a:rPr>
              <a:t>, at maturity when they become specialized, plant cells may differ greatly from one another in their structures and functions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i="1">
                <a:latin typeface="Comic Sans MS" panose="030F0902030302020204" pitchFamily="66" charset="0"/>
              </a:rPr>
              <a:t>Even those physically next to each other</a:t>
            </a:r>
            <a:r>
              <a:rPr lang="en-US" altLang="en-US" sz="2000">
                <a:latin typeface="Comic Sans MS" panose="030F0902030302020204" pitchFamily="66" charset="0"/>
              </a:rPr>
              <a:t>.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i="1">
                <a:latin typeface="Comic Sans MS" panose="030F0902030302020204" pitchFamily="66" charset="0"/>
              </a:rPr>
              <a:t>Even the nucleus can be lost in some plant cells</a:t>
            </a:r>
          </a:p>
          <a:p>
            <a:pPr lvl="2">
              <a:lnSpc>
                <a:spcPct val="90000"/>
              </a:lnSpc>
            </a:pPr>
            <a:endParaRPr lang="en-US" altLang="en-US" sz="2000" b="1" i="1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Contains many organelles with specific functions</a:t>
            </a:r>
          </a:p>
          <a:p>
            <a:pPr>
              <a:lnSpc>
                <a:spcPct val="9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Enclosed by a membrane which defines their boundaries</a:t>
            </a:r>
          </a:p>
          <a:p>
            <a:pPr>
              <a:lnSpc>
                <a:spcPct val="90000"/>
              </a:lnSpc>
            </a:pPr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Don’t Forget the Cell Wall!!!!!!!!!!</a:t>
            </a:r>
          </a:p>
          <a:p>
            <a:pPr>
              <a:lnSpc>
                <a:spcPct val="90000"/>
              </a:lnSpc>
            </a:pPr>
            <a:endParaRPr lang="en-US" altLang="en-US" sz="2800" b="1" i="1">
              <a:solidFill>
                <a:srgbClr val="80008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61EFD6B-3C12-4C3C-51A1-BEE06056B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Plasma Membrane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F99474B-FECF-2A4A-AD78-E587B1712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41910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Composed of a phospholipid bilayer and proteins</a:t>
            </a:r>
            <a:r>
              <a:rPr lang="en-US" altLang="en-US">
                <a:latin typeface="Comic Sans MS" panose="030F0902030302020204" pitchFamily="66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>
              <a:latin typeface="Comic Sans MS" panose="030F0902030302020204" pitchFamily="66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phospholipid sets up the bilayer structure</a:t>
            </a:r>
          </a:p>
          <a:p>
            <a:pPr>
              <a:lnSpc>
                <a:spcPct val="8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Phospholipids have hydrophilic heads and fatty acid tails.</a:t>
            </a:r>
          </a:p>
          <a:p>
            <a:pPr>
              <a:lnSpc>
                <a:spcPct val="8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plasma membrane is fluid--that is proteins move in a fluid lipid background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1938730-47B7-92FA-E723-532FA32FA0F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72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E4CB4A5B-55AB-2564-09C0-E3935B9A59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4400"/>
            <a:ext cx="4572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BBE5010F-4D73-19EC-DCBD-C25C88D77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Plasma Membrane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634F2D-18B9-ED25-6858-E2BD202D7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4724400" cy="54864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Phospholipids</a:t>
            </a:r>
            <a:r>
              <a:rPr lang="en-US" altLang="en-US" sz="2800">
                <a:latin typeface="Comic Sans MS" panose="030F0902030302020204" pitchFamily="66" charset="0"/>
              </a:rPr>
              <a:t>: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Two fatty acids covalently linked to a </a:t>
            </a:r>
            <a:r>
              <a:rPr lang="en-US" altLang="en-US" sz="2400" b="1" i="1">
                <a:solidFill>
                  <a:srgbClr val="9966FF"/>
                </a:solidFill>
                <a:latin typeface="Comic Sans MS" panose="030F0902030302020204" pitchFamily="66" charset="0"/>
              </a:rPr>
              <a:t>glycerol</a:t>
            </a:r>
            <a:r>
              <a:rPr lang="en-US" altLang="en-US" sz="2400">
                <a:latin typeface="Comic Sans MS" panose="030F0902030302020204" pitchFamily="66" charset="0"/>
              </a:rPr>
              <a:t>, which is linked to a </a:t>
            </a:r>
            <a:r>
              <a:rPr lang="en-US" altLang="en-US" sz="2400" b="1" i="1">
                <a:solidFill>
                  <a:srgbClr val="FF9900"/>
                </a:solidFill>
                <a:latin typeface="Comic Sans MS" panose="030F0902030302020204" pitchFamily="66" charset="0"/>
              </a:rPr>
              <a:t>phosphate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All attached to a “head group”, such as </a:t>
            </a:r>
            <a:r>
              <a:rPr lang="en-US" altLang="en-US" sz="2400" b="1" i="1">
                <a:solidFill>
                  <a:srgbClr val="996633"/>
                </a:solidFill>
                <a:latin typeface="Comic Sans MS" panose="030F0902030302020204" pitchFamily="66" charset="0"/>
              </a:rPr>
              <a:t>choline</a:t>
            </a:r>
            <a:r>
              <a:rPr lang="en-US" altLang="en-US" sz="2400">
                <a:latin typeface="Comic Sans MS" panose="030F0902030302020204" pitchFamily="66" charset="0"/>
              </a:rPr>
              <a:t>, an amino acid.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Head group POLAR – so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hydrophilic</a:t>
            </a:r>
            <a:r>
              <a:rPr lang="en-US" altLang="en-US" sz="2400">
                <a:latin typeface="Comic Sans MS" panose="030F0902030302020204" pitchFamily="66" charset="0"/>
              </a:rPr>
              <a:t> (loves water)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Tail is non-polar -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hydrophobic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The tail varies in length from 14 to 28 carbons.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6606EC9-12EA-0088-A61D-ECF23A4FB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Plasma Membrane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35171D3-095D-6239-64C5-83091CFC8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991600" cy="49530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Proteins</a:t>
            </a:r>
            <a:r>
              <a:rPr lang="en-US" altLang="en-US" sz="2800">
                <a:latin typeface="Comic Sans MS" panose="030F0902030302020204" pitchFamily="66" charset="0"/>
              </a:rPr>
              <a:t>:</a:t>
            </a:r>
          </a:p>
          <a:p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Integral proteins</a:t>
            </a:r>
            <a:r>
              <a:rPr lang="en-US" altLang="en-US" sz="2800">
                <a:latin typeface="Comic Sans MS" panose="030F0902030302020204" pitchFamily="66" charset="0"/>
              </a:rPr>
              <a:t>: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Embedded in lipid bylayer – serve as “ion pumps”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They pump ions across the membrane against their concentration gradient</a:t>
            </a:r>
          </a:p>
          <a:p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Peripheral proteins</a:t>
            </a:r>
            <a:r>
              <a:rPr lang="en-US" altLang="en-US" sz="2800">
                <a:latin typeface="Comic Sans MS" panose="030F0902030302020204" pitchFamily="66" charset="0"/>
              </a:rPr>
              <a:t>: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Bound to membrane surface by ionic bonds.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Interact with components of the cytoskeleton</a:t>
            </a:r>
          </a:p>
          <a:p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Anchored proteins</a:t>
            </a:r>
            <a:r>
              <a:rPr lang="en-US" altLang="en-US" sz="2800">
                <a:latin typeface="Comic Sans MS" panose="030F0902030302020204" pitchFamily="66" charset="0"/>
              </a:rPr>
              <a:t>: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Bound to surface via lipid molecules</a:t>
            </a:r>
          </a:p>
          <a:p>
            <a:endParaRPr lang="en-US" altLang="en-US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8AFED1A-B859-782F-B6B0-885F7ACAF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nucleus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515B948-53CC-C7C6-882B-5AB44DCB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4648200" cy="5943600"/>
          </a:xfrm>
        </p:spPr>
        <p:txBody>
          <a:bodyPr/>
          <a:lstStyle/>
          <a:p>
            <a:r>
              <a:rPr lang="en-US" altLang="en-US" sz="2400">
                <a:latin typeface="Comic Sans MS" panose="030F0902030302020204" pitchFamily="66" charset="0"/>
              </a:rPr>
              <a:t>Contains </a:t>
            </a:r>
            <a:r>
              <a:rPr lang="en-US" altLang="en-US" sz="2400" b="1" i="1">
                <a:latin typeface="Comic Sans MS" panose="030F0902030302020204" pitchFamily="66" charset="0"/>
              </a:rPr>
              <a:t>almost all</a:t>
            </a:r>
            <a:r>
              <a:rPr lang="en-US" altLang="en-US" sz="2400">
                <a:latin typeface="Comic Sans MS" panose="030F0902030302020204" pitchFamily="66" charset="0"/>
              </a:rPr>
              <a:t> of the genetic material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What it contains is called the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nuclear genome</a:t>
            </a:r>
            <a:r>
              <a:rPr lang="en-US" altLang="en-US" sz="2400">
                <a:latin typeface="Comic Sans MS" panose="030F0902030302020204" pitchFamily="66" charset="0"/>
              </a:rPr>
              <a:t> – this varies greatly between plant species.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Surrounded by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nuclear envelope-</a:t>
            </a:r>
            <a:r>
              <a:rPr lang="en-US" altLang="en-US" sz="2400">
                <a:latin typeface="Comic Sans MS" panose="030F0902030302020204" pitchFamily="66" charset="0"/>
              </a:rPr>
              <a:t> double membrane - </a:t>
            </a:r>
            <a:r>
              <a:rPr lang="en-US" altLang="en-US" sz="2400" b="1" i="1">
                <a:latin typeface="Comic Sans MS" panose="030F0902030302020204" pitchFamily="66" charset="0"/>
              </a:rPr>
              <a:t>same as the plasma membrane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The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nuclear pores</a:t>
            </a:r>
            <a:r>
              <a:rPr lang="en-US" altLang="en-US" sz="2400">
                <a:latin typeface="Comic Sans MS" panose="030F0902030302020204" pitchFamily="66" charset="0"/>
              </a:rPr>
              <a:t> allow for the passage of macromolecules and ribosomal subunits in and out of the nucleus. 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CF79F87-2FB9-68B9-47D6-E6D7670C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3434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3991B92-E23E-7F80-93AD-99FDBB0E2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The Endoplasmic reticulum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D00A5CA-7D27-4547-AF23-7670424BB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5105400" cy="5715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Connected to the nuclear envelope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3D-network of continuous tubules that course through the cytoplasm.</a:t>
            </a:r>
          </a:p>
          <a:p>
            <a:pPr>
              <a:lnSpc>
                <a:spcPct val="8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Rough ER</a:t>
            </a:r>
            <a:r>
              <a:rPr lang="en-US" altLang="en-US" sz="2400">
                <a:latin typeface="Comic Sans MS" panose="030F0902030302020204" pitchFamily="66" charset="0"/>
              </a:rPr>
              <a:t>: Synthesize, process, and sort proteins targeted to membranes, vacuoles, or the secretory pathway.</a:t>
            </a:r>
          </a:p>
          <a:p>
            <a:pPr>
              <a:lnSpc>
                <a:spcPct val="80000"/>
              </a:lnSpc>
            </a:pP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Smooth ER:</a:t>
            </a:r>
            <a:r>
              <a:rPr lang="en-US" altLang="en-US" sz="2400">
                <a:latin typeface="Comic Sans MS" panose="030F0902030302020204" pitchFamily="66" charset="0"/>
              </a:rPr>
              <a:t>  Synthesize lipids and oils. 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Also: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Comic Sans MS" panose="030F0902030302020204" pitchFamily="66" charset="0"/>
              </a:rPr>
              <a:t>Acts as an anchor points for actin filaments 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Comic Sans MS" panose="030F0902030302020204" pitchFamily="66" charset="0"/>
              </a:rPr>
              <a:t>Controls cytosolic concentrations of calcium ions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A654490-3905-890D-8AF7-21A9C633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14400"/>
            <a:ext cx="3810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9AC6591-E90B-1608-A1D7-C38445E6C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The Endoplasmic reticulum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B82172-1E7A-F146-6346-E663A1BB3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4876800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Proteins are made in the Rough ER lumen by an attached ribosome.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Protein detaches from the ribosome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ER folds in on itself to form a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transport vesicle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This transport vesicle “buds off” and moves to the cytoplasm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Either: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Fuses with plasma membrane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Fuses with </a:t>
            </a:r>
            <a:r>
              <a:rPr lang="en-US" altLang="en-US" sz="2400" b="1" i="1">
                <a:solidFill>
                  <a:srgbClr val="008000"/>
                </a:solidFill>
                <a:latin typeface="Comic Sans MS" panose="030F0902030302020204" pitchFamily="66" charset="0"/>
              </a:rPr>
              <a:t>Golgi Apparatus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FA6BDB19-2E43-073C-F9AD-752ABFD0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41148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2D3AE27-8ED2-33FC-9821-F95DF3E11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Golgi Network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2B43545-E6D2-B5F6-2AF0-174B625FF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4648200" cy="556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Proteins or lipids made in the ER contained in transport vesicles fuse with the Golgi.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Golgi modifies proteins and lipids from the ER, sorts them and packages them into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transport vesicles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This transport vesicle “buds off” and moves to the cytoplasm.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Fuse with plasma membrane.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82AE6612-82AF-32A4-800A-EB7EB717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44958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286B046-FA27-2FD4-8FDF-6D501FA39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12192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Golgi Network</a:t>
            </a: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79E45BC3-ED52-9D22-8EC1-FC7F0B44338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914400"/>
            <a:ext cx="47529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1F13FDD3-5BE8-CC07-D4EF-BFB358C3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3878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5FDD354-37FB-1A12-95DD-F893B57E2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r>
              <a:rPr lang="en-US" altLang="en-US" sz="4000">
                <a:solidFill>
                  <a:srgbClr val="008000"/>
                </a:solidFill>
                <a:latin typeface="Comic Sans MS" panose="030F0902030302020204" pitchFamily="66" charset="0"/>
              </a:rPr>
              <a:t>Overview of Plant Structure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A552E1F-4A95-F793-28AC-9C8B8B6E6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altLang="en-US" sz="2800">
                <a:latin typeface="Comic Sans MS" panose="030F0902030302020204" pitchFamily="66" charset="0"/>
              </a:rPr>
              <a:t>Plants are Earth’s Primary Producers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Harvest Energy from sunlight by converting </a:t>
            </a:r>
            <a:r>
              <a:rPr lang="en-US" altLang="en-US" sz="2400" b="1" i="1">
                <a:solidFill>
                  <a:srgbClr val="FF9900"/>
                </a:solidFill>
                <a:latin typeface="Comic Sans MS" panose="030F0902030302020204" pitchFamily="66" charset="0"/>
              </a:rPr>
              <a:t>light</a:t>
            </a:r>
            <a:r>
              <a:rPr lang="en-US" altLang="en-US" sz="2400">
                <a:latin typeface="Comic Sans MS" panose="030F0902030302020204" pitchFamily="66" charset="0"/>
              </a:rPr>
              <a:t> energy into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chemical</a:t>
            </a:r>
            <a:r>
              <a:rPr lang="en-US" altLang="en-US" sz="2400">
                <a:latin typeface="Comic Sans MS" panose="030F0902030302020204" pitchFamily="66" charset="0"/>
              </a:rPr>
              <a:t> energy</a:t>
            </a:r>
          </a:p>
          <a:p>
            <a:r>
              <a:rPr lang="en-US" altLang="en-US" sz="2800">
                <a:latin typeface="Comic Sans MS" panose="030F0902030302020204" pitchFamily="66" charset="0"/>
              </a:rPr>
              <a:t>They store this Chemical Energy in bonds formed when the synthesize </a:t>
            </a:r>
            <a:r>
              <a:rPr lang="en-US" altLang="en-US" sz="2800" b="1" i="1">
                <a:solidFill>
                  <a:srgbClr val="003399"/>
                </a:solidFill>
                <a:latin typeface="Comic Sans MS" panose="030F0902030302020204" pitchFamily="66" charset="0"/>
              </a:rPr>
              <a:t>Carbohydrates</a:t>
            </a:r>
            <a:r>
              <a:rPr lang="en-US" altLang="en-US" sz="2800">
                <a:latin typeface="Comic Sans MS" panose="030F0902030302020204" pitchFamily="66" charset="0"/>
              </a:rPr>
              <a:t> from Carbon Dioxide and Water.</a:t>
            </a:r>
          </a:p>
          <a:p>
            <a:endParaRPr lang="en-US" altLang="en-US" sz="2800">
              <a:latin typeface="Comic Sans MS" panose="030F0902030302020204" pitchFamily="66" charset="0"/>
            </a:endParaRPr>
          </a:p>
          <a:p>
            <a:r>
              <a:rPr lang="en-US" altLang="en-US" sz="2800">
                <a:latin typeface="Comic Sans MS" panose="030F0902030302020204" pitchFamily="66" charset="0"/>
              </a:rPr>
              <a:t>Non- motile</a:t>
            </a:r>
          </a:p>
          <a:p>
            <a:pPr lvl="1"/>
            <a:r>
              <a:rPr lang="en-US" altLang="en-US" sz="2400">
                <a:latin typeface="Comic Sans MS" panose="030F0902030302020204" pitchFamily="66" charset="0"/>
              </a:rPr>
              <a:t>Have evolved to grow towards resources throughout their life span.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5A92898-B606-872E-7A0A-58A623725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Mitochondria</a:t>
            </a:r>
            <a:r>
              <a:rPr lang="en-US" altLang="en-US">
                <a:solidFill>
                  <a:srgbClr val="008000"/>
                </a:solidFill>
                <a:latin typeface="Showcard Gothic" pitchFamily="82" charset="77"/>
              </a:rPr>
              <a:t> 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A8003959-6B60-AAAD-AAB5-1C31F250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04925"/>
            <a:ext cx="43434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6" name="Rectangle 6">
            <a:extLst>
              <a:ext uri="{FF2B5EF4-FFF2-40B4-BE49-F238E27FC236}">
                <a16:creationId xmlns:a16="http://schemas.microsoft.com/office/drawing/2014/main" id="{7CDC6D96-0EA5-154F-316F-444231446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4572000" cy="5486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Contain their own DNA and protein-synthesizing machinery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Ribosomes, transfer RNAs, nucleotides.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Thought to have evolved from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endosymbiotic bacteria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Divide by fusion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DNA is in the form of circular chromosomes, like bacteria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DNA replication is independent from DNA replication in the nucleus</a:t>
            </a:r>
          </a:p>
          <a:p>
            <a:pPr lvl="1">
              <a:lnSpc>
                <a:spcPct val="90000"/>
              </a:lnSpc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CE29B82-A232-4ED3-40AA-7D0A5345E8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Mitochondria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0D4A7A8-1B7E-36B8-30E6-0916633DB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4572000" cy="5791200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b="1" u="sng">
                <a:solidFill>
                  <a:srgbClr val="003399"/>
                </a:solidFill>
                <a:latin typeface="Comic Sans MS" panose="030F0902030302020204" pitchFamily="66" charset="0"/>
              </a:rPr>
              <a:t>Site of Cellular Respiration</a:t>
            </a:r>
          </a:p>
          <a:p>
            <a:pPr>
              <a:lnSpc>
                <a:spcPct val="90000"/>
              </a:lnSpc>
            </a:pPr>
            <a:r>
              <a:rPr lang="en-US" altLang="en-US" sz="2000">
                <a:latin typeface="Comic Sans MS" panose="030F0902030302020204" pitchFamily="66" charset="0"/>
              </a:rPr>
              <a:t>This process requires oxygen.</a:t>
            </a:r>
          </a:p>
          <a:p>
            <a:pPr>
              <a:lnSpc>
                <a:spcPct val="90000"/>
              </a:lnSpc>
            </a:pPr>
            <a:r>
              <a:rPr lang="en-US" altLang="en-US" sz="2000">
                <a:latin typeface="Comic Sans MS" panose="030F0902030302020204" pitchFamily="66" charset="0"/>
              </a:rPr>
              <a:t>Composed of three stages:</a:t>
            </a:r>
          </a:p>
          <a:p>
            <a:pPr>
              <a:lnSpc>
                <a:spcPct val="90000"/>
              </a:lnSpc>
            </a:pPr>
            <a:endParaRPr lang="en-US" altLang="en-US" sz="2000">
              <a:latin typeface="Comic Sans MS" panose="030F09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i="1">
                <a:solidFill>
                  <a:srgbClr val="FF0000"/>
                </a:solidFill>
                <a:latin typeface="Comic Sans MS" panose="030F0902030302020204" pitchFamily="66" charset="0"/>
              </a:rPr>
              <a:t>Glycolysis</a:t>
            </a:r>
            <a:r>
              <a:rPr lang="en-US" altLang="en-US" sz="2000">
                <a:latin typeface="Comic Sans MS" panose="030F0902030302020204" pitchFamily="66" charset="0"/>
              </a:rPr>
              <a:t>--glucose splitting, occurs in the cell.  Glucose is converted to Pyruvate.</a:t>
            </a:r>
          </a:p>
          <a:p>
            <a:pPr lvl="1">
              <a:lnSpc>
                <a:spcPct val="90000"/>
              </a:lnSpc>
            </a:pPr>
            <a:endParaRPr lang="en-US" altLang="en-US" sz="2000">
              <a:latin typeface="Comic Sans MS" panose="030F09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i="1">
                <a:solidFill>
                  <a:srgbClr val="FF0000"/>
                </a:solidFill>
                <a:latin typeface="Comic Sans MS" panose="030F0902030302020204" pitchFamily="66" charset="0"/>
              </a:rPr>
              <a:t>Krebs cycle-</a:t>
            </a:r>
            <a:r>
              <a:rPr lang="en-US" altLang="en-US" sz="2000">
                <a:latin typeface="Comic Sans MS" panose="030F0902030302020204" pitchFamily="66" charset="0"/>
              </a:rPr>
              <a:t>-Electrons are removed--carriers are charged and CO</a:t>
            </a:r>
            <a:r>
              <a:rPr lang="en-US" altLang="en-US" sz="1800">
                <a:latin typeface="Comic Sans MS" panose="030F0902030302020204" pitchFamily="66" charset="0"/>
              </a:rPr>
              <a:t>2</a:t>
            </a:r>
            <a:r>
              <a:rPr lang="en-US" altLang="en-US" sz="2000">
                <a:latin typeface="Comic Sans MS" panose="030F0902030302020204" pitchFamily="66" charset="0"/>
              </a:rPr>
              <a:t> is produced. This occurs  in the mitochondrion.</a:t>
            </a:r>
          </a:p>
          <a:p>
            <a:pPr lvl="1">
              <a:lnSpc>
                <a:spcPct val="90000"/>
              </a:lnSpc>
            </a:pPr>
            <a:endParaRPr lang="en-US" altLang="en-US" sz="2000">
              <a:latin typeface="Comic Sans MS" panose="030F09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i="1">
                <a:solidFill>
                  <a:srgbClr val="FF0000"/>
                </a:solidFill>
                <a:latin typeface="Comic Sans MS" panose="030F0902030302020204" pitchFamily="66" charset="0"/>
              </a:rPr>
              <a:t>Electron transport-</a:t>
            </a:r>
            <a:r>
              <a:rPr lang="en-US" altLang="en-US" sz="2000">
                <a:latin typeface="Comic Sans MS" panose="030F0902030302020204" pitchFamily="66" charset="0"/>
              </a:rPr>
              <a:t>-electrons are transferred to oxygen.  This produces H2O and ATP. Occurs in the mito.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4757099-365C-4472-9093-86231AFF3AE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990600"/>
            <a:ext cx="4646612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CE49DB9-FD9B-46C1-A175-2BBC4EA7C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Chloroplast</a:t>
            </a: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702DC4FE-94F2-2CBA-01E3-2627B14A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419100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Rectangle 6">
            <a:extLst>
              <a:ext uri="{FF2B5EF4-FFF2-40B4-BE49-F238E27FC236}">
                <a16:creationId xmlns:a16="http://schemas.microsoft.com/office/drawing/2014/main" id="{3E46E8D7-1986-17ED-7225-4450849EB3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4572000" cy="52578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Contain their own DNA and protein-synthesizing machinery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Ribosomes, transfer RNAs, nucleotides.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Thought to have evolved from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endosymbiotic bacteria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Divide by fusion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The DNA is in the form of circular chromosomes, like bacteria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DNA replication is independent from DNA replication in the nucleus</a:t>
            </a:r>
          </a:p>
          <a:p>
            <a:pPr lvl="1">
              <a:lnSpc>
                <a:spcPct val="8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E0A4890-65D9-25A4-5562-E5160F859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Chloroplast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CA73EED-8CD5-ED3A-A760-894D6F30C4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4724400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Membranes contain chlophyll and it’s associated proteins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Site of photosynthesis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Have inner &amp; outer membranes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3</a:t>
            </a:r>
            <a:r>
              <a:rPr lang="en-US" altLang="en-US" sz="2400" baseline="30000">
                <a:latin typeface="Comic Sans MS" panose="030F0902030302020204" pitchFamily="66" charset="0"/>
              </a:rPr>
              <a:t>rd</a:t>
            </a:r>
            <a:r>
              <a:rPr lang="en-US" altLang="en-US" sz="2400">
                <a:latin typeface="Comic Sans MS" panose="030F0902030302020204" pitchFamily="66" charset="0"/>
              </a:rPr>
              <a:t> membrane system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i="1">
                <a:solidFill>
                  <a:srgbClr val="FF0000"/>
                </a:solidFill>
                <a:latin typeface="Comic Sans MS" panose="030F0902030302020204" pitchFamily="66" charset="0"/>
              </a:rPr>
              <a:t>Thylakoids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Stack of Thylakoids =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Granum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Surrounded by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Stroma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latin typeface="Comic Sans MS" panose="030F0902030302020204" pitchFamily="66" charset="0"/>
              </a:rPr>
              <a:t>Works like mitochondria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During photosynthesis, ATP from stroma provide the energy for the production of sugar molecules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CFC3727D-61C6-B13F-FAA3-5EE62B4CAE7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419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97459BE-4555-DFBB-728B-9D801915F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Vacuole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5A220E6-59E1-D6B2-5084-5C2BD4F41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991600" cy="5334000"/>
          </a:xfrm>
        </p:spPr>
        <p:txBody>
          <a:bodyPr/>
          <a:lstStyle/>
          <a:p>
            <a:r>
              <a:rPr lang="en-US" altLang="en-US">
                <a:latin typeface="Comic Sans MS" panose="030F0902030302020204" pitchFamily="66" charset="0"/>
              </a:rPr>
              <a:t>Can be 80 – 90% of the plant cell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Contained within a vacuolar membrane (</a:t>
            </a:r>
            <a:r>
              <a:rPr lang="en-US" altLang="en-US" b="1" i="1">
                <a:solidFill>
                  <a:srgbClr val="FF0000"/>
                </a:solidFill>
                <a:latin typeface="Comic Sans MS" panose="030F0902030302020204" pitchFamily="66" charset="0"/>
              </a:rPr>
              <a:t>Tonoplast</a:t>
            </a:r>
            <a:r>
              <a:rPr lang="en-US" altLang="en-US">
                <a:latin typeface="Comic Sans MS" panose="030F0902030302020204" pitchFamily="66" charset="0"/>
              </a:rPr>
              <a:t>)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Contains:</a:t>
            </a:r>
          </a:p>
          <a:p>
            <a:pPr lvl="1"/>
            <a:r>
              <a:rPr lang="en-US" altLang="en-US">
                <a:latin typeface="Comic Sans MS" panose="030F0902030302020204" pitchFamily="66" charset="0"/>
              </a:rPr>
              <a:t>Water, inorganic ions, organic acids, sugars, enzymes, and secondary metabolites.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Required for plant cell enlargement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The turgor pressure generated by vacuoles provides the structural rigidity needed to keep herbaceous plants upright.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CB762F6-8E49-182C-61AA-289C65F2C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cytoskeleton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0E4171B-6197-2CEF-CF90-77C30368B33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0600"/>
            <a:ext cx="4876800" cy="5867400"/>
          </a:xfrm>
        </p:spPr>
        <p:txBody>
          <a:bodyPr/>
          <a:lstStyle/>
          <a:p>
            <a:r>
              <a:rPr lang="en-US" altLang="en-US" sz="2800" b="1" i="1">
                <a:latin typeface="Comic Sans MS" panose="030F0902030302020204" pitchFamily="66" charset="0"/>
              </a:rPr>
              <a:t>Three main components:</a:t>
            </a:r>
          </a:p>
          <a:p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Microtubules</a:t>
            </a:r>
            <a:r>
              <a:rPr lang="en-US" altLang="en-US" sz="2400">
                <a:solidFill>
                  <a:srgbClr val="FF0000"/>
                </a:solidFill>
                <a:latin typeface="Comic Sans MS" panose="030F0902030302020204" pitchFamily="66" charset="0"/>
              </a:rPr>
              <a:t>:</a:t>
            </a:r>
            <a:r>
              <a:rPr lang="en-US" altLang="en-US" sz="2400">
                <a:latin typeface="Comic Sans MS" panose="030F0902030302020204" pitchFamily="66" charset="0"/>
              </a:rPr>
              <a:t> are 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>
                <a:latin typeface="Comic Sans MS" panose="030F0902030302020204" pitchFamily="66" charset="0"/>
              </a:rPr>
              <a:t> and </a:t>
            </a:r>
            <a:r>
              <a:rPr lang="en-US" altLang="en-US" sz="2400">
                <a:latin typeface="Symbol" pitchFamily="2" charset="2"/>
              </a:rPr>
              <a:t>b</a:t>
            </a:r>
            <a:r>
              <a:rPr lang="en-US" altLang="en-US" sz="2400">
                <a:latin typeface="Comic Sans MS" panose="030F0902030302020204" pitchFamily="66" charset="0"/>
              </a:rPr>
              <a:t> proteins that create scaffolding in a cell.  MTs are formed from the protein tubulin. 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13 rows of tubulin =1 microtubule</a:t>
            </a:r>
          </a:p>
          <a:p>
            <a:endParaRPr lang="en-US" altLang="en-US" sz="2400" b="1" i="1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Microfilaments</a:t>
            </a:r>
            <a:r>
              <a:rPr lang="en-US" altLang="en-US" sz="2400">
                <a:latin typeface="Comic Sans MS" panose="030F0902030302020204" pitchFamily="66" charset="0"/>
              </a:rPr>
              <a:t>: solid (7 nm) made from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G-actin</a:t>
            </a:r>
            <a:r>
              <a:rPr lang="en-US" altLang="en-US" sz="2400">
                <a:latin typeface="Comic Sans MS" panose="030F0902030302020204" pitchFamily="66" charset="0"/>
              </a:rPr>
              <a:t> protein.  Consists of 2 chains of actin subunits that intertwine in a helical fashion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980C4835-6457-CE2B-920B-3FF102659134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143000"/>
            <a:ext cx="4114800" cy="5715000"/>
          </a:xfrm>
          <a:noFill/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30DA3447-C66F-D472-B4CA-77C8E8279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cytoskeleton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C4925310-04DC-6503-AD54-F1B439298E8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4800600" cy="54864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Intermediate filaments</a:t>
            </a:r>
            <a:r>
              <a:rPr lang="en-US" altLang="en-US" sz="2800">
                <a:latin typeface="Comic Sans MS" panose="030F0902030302020204" pitchFamily="66" charset="0"/>
              </a:rPr>
              <a:t>: a diverse group of helically wound linear proteins.</a:t>
            </a:r>
          </a:p>
          <a:p>
            <a:r>
              <a:rPr lang="en-US" altLang="en-US" sz="2800">
                <a:latin typeface="Comic Sans MS" panose="030F0902030302020204" pitchFamily="66" charset="0"/>
              </a:rPr>
              <a:t>Dimers line up parallel to each other</a:t>
            </a:r>
          </a:p>
          <a:p>
            <a:r>
              <a:rPr lang="en-US" altLang="en-US" sz="2800">
                <a:latin typeface="Comic Sans MS" panose="030F0902030302020204" pitchFamily="66" charset="0"/>
              </a:rPr>
              <a:t>These form anti-parallel Tetramers</a:t>
            </a:r>
          </a:p>
          <a:p>
            <a:r>
              <a:rPr lang="en-US" altLang="en-US" sz="2800">
                <a:latin typeface="Comic Sans MS" panose="030F0902030302020204" pitchFamily="66" charset="0"/>
              </a:rPr>
              <a:t>These join together to form a filament</a:t>
            </a:r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41312DE1-E9A9-B9AD-2FC5-D1C9DF4F23D8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1219200"/>
            <a:ext cx="4114800" cy="5486400"/>
          </a:xfrm>
          <a:noFill/>
          <a:ln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9B2B756-268D-C941-4AFB-CBAADA200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cytoskeleton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A6A16603-076F-BA6D-5A55-78701C4E9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991600" cy="4525963"/>
          </a:xfrm>
        </p:spPr>
        <p:txBody>
          <a:bodyPr/>
          <a:lstStyle/>
          <a:p>
            <a:r>
              <a:rPr lang="en-US" altLang="en-US">
                <a:latin typeface="Comic Sans MS" panose="030F0902030302020204" pitchFamily="66" charset="0"/>
              </a:rPr>
              <a:t>All these elements can assemble and disassemble</a:t>
            </a:r>
          </a:p>
          <a:p>
            <a:endParaRPr lang="en-US" altLang="en-US">
              <a:latin typeface="Comic Sans MS" panose="030F0902030302020204" pitchFamily="66" charset="0"/>
            </a:endParaRPr>
          </a:p>
          <a:p>
            <a:r>
              <a:rPr lang="en-US" altLang="en-US">
                <a:latin typeface="Comic Sans MS" panose="030F0902030302020204" pitchFamily="66" charset="0"/>
              </a:rPr>
              <a:t>Involved in plant cell division </a:t>
            </a:r>
          </a:p>
          <a:p>
            <a:pPr lvl="1"/>
            <a:r>
              <a:rPr lang="en-US" altLang="en-US" sz="3200">
                <a:latin typeface="Comic Sans MS" panose="030F0902030302020204" pitchFamily="66" charset="0"/>
              </a:rPr>
              <a:t>During mitosis</a:t>
            </a:r>
          </a:p>
          <a:p>
            <a:pPr lvl="2"/>
            <a:r>
              <a:rPr lang="en-US" altLang="en-US" sz="2800" b="1" i="1">
                <a:latin typeface="Comic Sans MS" panose="030F0902030302020204" pitchFamily="66" charset="0"/>
              </a:rPr>
              <a:t>Process of division that produces two daughter cells with identical chromosomal content of parent cell</a:t>
            </a:r>
          </a:p>
          <a:p>
            <a:pPr lvl="2"/>
            <a:endParaRPr lang="en-US" altLang="en-US" sz="28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F3FA5AF-DD7C-BC13-9765-82EE16DDB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Plamodesmarta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9894D5E-A268-B715-8A8E-BF9B758686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4876800" cy="5562600"/>
          </a:xfrm>
        </p:spPr>
        <p:txBody>
          <a:bodyPr/>
          <a:lstStyle/>
          <a:p>
            <a:r>
              <a:rPr lang="en-US" altLang="en-US" sz="2400">
                <a:latin typeface="Comic Sans MS" panose="030F0902030302020204" pitchFamily="66" charset="0"/>
              </a:rPr>
              <a:t>Each contains a tube called a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Desmotubule</a:t>
            </a:r>
            <a:r>
              <a:rPr lang="en-US" altLang="en-US" sz="2400">
                <a:latin typeface="Comic Sans MS" panose="030F0902030302020204" pitchFamily="66" charset="0"/>
              </a:rPr>
              <a:t>, which is part of the ER.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This is what connects adjacent cell and allow chemical communication and transport of material throughout the whole plant.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The restriction acts to control the size of the molecules which pass through. </a:t>
            </a:r>
          </a:p>
        </p:txBody>
      </p:sp>
      <p:pic>
        <p:nvPicPr>
          <p:cNvPr id="24584" name="Picture 8">
            <a:extLst>
              <a:ext uri="{FF2B5EF4-FFF2-40B4-BE49-F238E27FC236}">
                <a16:creationId xmlns:a16="http://schemas.microsoft.com/office/drawing/2014/main" id="{061ED6D0-2AD0-2946-6A79-B091E6B8B057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219200"/>
            <a:ext cx="4191000" cy="5638800"/>
          </a:xfrm>
          <a:noFill/>
          <a:ln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0218BC4-D83E-5045-0338-5F13E1C2B9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Plant Cell wall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DC26C57-DE26-9287-9EE4-9E4CC432B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396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Cell walls are held together by the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middle Lamella</a:t>
            </a:r>
            <a:r>
              <a:rPr lang="en-US" altLang="en-US" sz="2400">
                <a:latin typeface="Comic Sans MS" panose="030F0902030302020204" pitchFamily="66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Made up of: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Cellulose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Xyloglucan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Pectin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Proteins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Ca ions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Lignin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other ions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Water</a:t>
            </a:r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3FD3F1DE-3064-052A-8877-5B7EE9E1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371600"/>
            <a:ext cx="48577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2A425D2-6BB7-0478-88D8-A741F2372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008000"/>
                </a:solidFill>
                <a:latin typeface="Comic Sans MS" panose="030F0902030302020204" pitchFamily="66" charset="0"/>
              </a:rPr>
              <a:t>Overview of Plant Structure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B1E7D8B-5128-0A2E-143B-403603608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4800600" cy="5562600"/>
          </a:xfrm>
        </p:spPr>
        <p:txBody>
          <a:bodyPr/>
          <a:lstStyle/>
          <a:p>
            <a:r>
              <a:rPr lang="en-US" altLang="en-US" sz="2800">
                <a:latin typeface="Comic Sans MS" panose="030F0902030302020204" pitchFamily="66" charset="0"/>
              </a:rPr>
              <a:t>The vegetative body consists of:</a:t>
            </a:r>
          </a:p>
          <a:p>
            <a:r>
              <a:rPr lang="en-US" altLang="en-US" sz="2800" b="1">
                <a:solidFill>
                  <a:srgbClr val="003399"/>
                </a:solidFill>
                <a:latin typeface="Comic Sans MS" panose="030F0902030302020204" pitchFamily="66" charset="0"/>
              </a:rPr>
              <a:t>Leaf:</a:t>
            </a:r>
            <a:r>
              <a:rPr lang="en-US" altLang="en-US" sz="2800">
                <a:latin typeface="Comic Sans MS" panose="030F0902030302020204" pitchFamily="66" charset="0"/>
              </a:rPr>
              <a:t> </a:t>
            </a:r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Photosynthesis</a:t>
            </a:r>
          </a:p>
          <a:p>
            <a:r>
              <a:rPr lang="en-US" altLang="en-US" sz="2800" b="1">
                <a:solidFill>
                  <a:srgbClr val="003399"/>
                </a:solidFill>
                <a:latin typeface="Comic Sans MS" panose="030F0902030302020204" pitchFamily="66" charset="0"/>
              </a:rPr>
              <a:t>Stem:</a:t>
            </a:r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 Support</a:t>
            </a:r>
          </a:p>
          <a:p>
            <a:r>
              <a:rPr lang="en-US" altLang="en-US" sz="2800" b="1">
                <a:solidFill>
                  <a:srgbClr val="003399"/>
                </a:solidFill>
                <a:latin typeface="Comic Sans MS" panose="030F0902030302020204" pitchFamily="66" charset="0"/>
              </a:rPr>
              <a:t>Roots:</a:t>
            </a:r>
            <a:r>
              <a:rPr lang="en-US" altLang="en-US" sz="2800">
                <a:latin typeface="Comic Sans MS" panose="030F0902030302020204" pitchFamily="66" charset="0"/>
              </a:rPr>
              <a:t> </a:t>
            </a:r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anchorage</a:t>
            </a:r>
            <a:r>
              <a:rPr lang="en-US" altLang="en-US" sz="2800">
                <a:latin typeface="Comic Sans MS" panose="030F0902030302020204" pitchFamily="66" charset="0"/>
              </a:rPr>
              <a:t> and absorption of </a:t>
            </a:r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water</a:t>
            </a:r>
            <a:r>
              <a:rPr lang="en-US" altLang="en-US" sz="2800">
                <a:latin typeface="Comic Sans MS" panose="030F0902030302020204" pitchFamily="66" charset="0"/>
              </a:rPr>
              <a:t> &amp; </a:t>
            </a:r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minerals</a:t>
            </a:r>
            <a:r>
              <a:rPr lang="en-US" altLang="en-US" sz="2800">
                <a:latin typeface="Comic Sans MS" panose="030F0902030302020204" pitchFamily="66" charset="0"/>
              </a:rPr>
              <a:t>.</a:t>
            </a:r>
          </a:p>
          <a:p>
            <a:r>
              <a:rPr lang="en-US" altLang="en-US" sz="2800" b="1">
                <a:solidFill>
                  <a:srgbClr val="003399"/>
                </a:solidFill>
                <a:latin typeface="Comic Sans MS" panose="030F0902030302020204" pitchFamily="66" charset="0"/>
              </a:rPr>
              <a:t>Nodes:</a:t>
            </a:r>
            <a:r>
              <a:rPr lang="en-US" altLang="en-US" sz="2800">
                <a:latin typeface="Comic Sans MS" panose="030F0902030302020204" pitchFamily="66" charset="0"/>
              </a:rPr>
              <a:t>  leaf attached to stem.</a:t>
            </a:r>
          </a:p>
          <a:p>
            <a:r>
              <a:rPr lang="en-US" altLang="en-US" sz="2800" b="1">
                <a:solidFill>
                  <a:srgbClr val="003399"/>
                </a:solidFill>
                <a:latin typeface="Comic Sans MS" panose="030F0902030302020204" pitchFamily="66" charset="0"/>
              </a:rPr>
              <a:t>Internode:</a:t>
            </a:r>
            <a:r>
              <a:rPr lang="en-US" altLang="en-US" sz="2800">
                <a:latin typeface="Comic Sans MS" panose="030F0902030302020204" pitchFamily="66" charset="0"/>
              </a:rPr>
              <a:t> Region of stem between two nodes</a:t>
            </a:r>
          </a:p>
          <a:p>
            <a:endParaRPr lang="en-US" altLang="en-US" sz="2800">
              <a:latin typeface="Comic Sans MS" panose="030F0902030302020204" pitchFamily="66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099CCA1-AD75-F6AF-AE09-D5767BD624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19200"/>
            <a:ext cx="4343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>
            <a:extLst>
              <a:ext uri="{FF2B5EF4-FFF2-40B4-BE49-F238E27FC236}">
                <a16:creationId xmlns:a16="http://schemas.microsoft.com/office/drawing/2014/main" id="{2B766751-2ADB-9D6B-43C1-3666EA6518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en-US" altLang="en-US" sz="6600" b="1">
                <a:solidFill>
                  <a:srgbClr val="008000"/>
                </a:solidFill>
                <a:latin typeface="Comic Sans MS" panose="030F0902030302020204" pitchFamily="66" charset="0"/>
              </a:rPr>
              <a:t>Replication of DNA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>
            <a:extLst>
              <a:ext uri="{FF2B5EF4-FFF2-40B4-BE49-F238E27FC236}">
                <a16:creationId xmlns:a16="http://schemas.microsoft.com/office/drawing/2014/main" id="{E5D9715A-B675-DB64-8C97-EC2A1EA127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228600"/>
            <a:ext cx="4343400" cy="640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Composed of 4 nucleotide bases, 5 carbon sugar and phosphate.</a:t>
            </a:r>
          </a:p>
          <a:p>
            <a:pPr>
              <a:lnSpc>
                <a:spcPct val="9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Base pair = rungs of a ladder.  </a:t>
            </a:r>
          </a:p>
          <a:p>
            <a:pPr>
              <a:lnSpc>
                <a:spcPct val="9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Edges = sugar-phosphate backbone.</a:t>
            </a:r>
          </a:p>
          <a:p>
            <a:pPr>
              <a:lnSpc>
                <a:spcPct val="9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Double Helix</a:t>
            </a:r>
          </a:p>
          <a:p>
            <a:pPr>
              <a:lnSpc>
                <a:spcPct val="9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Anti-Parallel </a:t>
            </a:r>
          </a:p>
        </p:txBody>
      </p:sp>
      <p:pic>
        <p:nvPicPr>
          <p:cNvPr id="33799" name="Picture 7">
            <a:extLst>
              <a:ext uri="{FF2B5EF4-FFF2-40B4-BE49-F238E27FC236}">
                <a16:creationId xmlns:a16="http://schemas.microsoft.com/office/drawing/2014/main" id="{448B8FD2-354A-EE9E-2A8C-F2A095277970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0"/>
            <a:ext cx="4495800" cy="6705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3BF89A7A-5345-35DD-DA16-0AA27257613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bases</a:t>
            </a:r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C90A2DD3-F65F-ADFB-812C-827764DCEB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1600"/>
            <a:ext cx="4419600" cy="5486400"/>
          </a:xfrm>
        </p:spPr>
        <p:txBody>
          <a:bodyPr/>
          <a:lstStyle/>
          <a:p>
            <a:r>
              <a:rPr lang="en-US" altLang="en-US" sz="2400">
                <a:latin typeface="Comic Sans MS" panose="030F0902030302020204" pitchFamily="66" charset="0"/>
              </a:rPr>
              <a:t>Chargaff’s Rules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A=T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G=C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800">
                <a:latin typeface="Comic Sans MS" panose="030F0902030302020204" pitchFamily="66" charset="0"/>
              </a:rPr>
              <a:t>led to suggestion of a double helix structure for DNA</a:t>
            </a:r>
            <a:r>
              <a:rPr lang="en-US" altLang="en-US"/>
              <a:t> </a:t>
            </a:r>
          </a:p>
        </p:txBody>
      </p:sp>
      <p:pic>
        <p:nvPicPr>
          <p:cNvPr id="84996" name="Picture 2" descr="http://img.sparknotes.com/figures/7/749a4182b7527e44d289a612e420f40c/dna_bases.gif">
            <a:extLst>
              <a:ext uri="{FF2B5EF4-FFF2-40B4-BE49-F238E27FC236}">
                <a16:creationId xmlns:a16="http://schemas.microsoft.com/office/drawing/2014/main" id="{9AFADC65-2CC1-1719-07DF-46FAACAE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478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B32A955C-3310-98B5-D170-39DFEBDAE9B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Bases</a:t>
            </a:r>
            <a:endParaRPr lang="en-US" altLang="en-US"/>
          </a:p>
        </p:txBody>
      </p:sp>
      <p:sp>
        <p:nvSpPr>
          <p:cNvPr id="87043" name="Content Placeholder 2">
            <a:extLst>
              <a:ext uri="{FF2B5EF4-FFF2-40B4-BE49-F238E27FC236}">
                <a16:creationId xmlns:a16="http://schemas.microsoft.com/office/drawing/2014/main" id="{7B03FEF0-6D82-C8BB-55FE-F48AFE9D9A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1066800"/>
          </a:xfrm>
        </p:spPr>
        <p:txBody>
          <a:bodyPr/>
          <a:lstStyle/>
          <a:p>
            <a:r>
              <a:rPr lang="en-US" altLang="en-US" sz="2800" b="1">
                <a:latin typeface="Comic Sans MS" panose="030F0902030302020204" pitchFamily="66" charset="0"/>
              </a:rPr>
              <a:t>Adenine</a:t>
            </a:r>
            <a:r>
              <a:rPr lang="en-US" altLang="en-US" sz="2800">
                <a:latin typeface="Comic Sans MS" panose="030F0902030302020204" pitchFamily="66" charset="0"/>
              </a:rPr>
              <a:t> (A) always base pairs with </a:t>
            </a:r>
            <a:r>
              <a:rPr lang="en-US" altLang="en-US" sz="2800" b="1">
                <a:latin typeface="Comic Sans MS" panose="030F0902030302020204" pitchFamily="66" charset="0"/>
              </a:rPr>
              <a:t>thymine</a:t>
            </a:r>
            <a:r>
              <a:rPr lang="en-US" altLang="en-US" sz="2800">
                <a:latin typeface="Comic Sans MS" panose="030F0902030302020204" pitchFamily="66" charset="0"/>
              </a:rPr>
              <a:t> (T)</a:t>
            </a:r>
          </a:p>
          <a:p>
            <a:r>
              <a:rPr lang="en-US" altLang="en-US" sz="2800" b="1">
                <a:latin typeface="Comic Sans MS" panose="030F0902030302020204" pitchFamily="66" charset="0"/>
              </a:rPr>
              <a:t>Guanine</a:t>
            </a:r>
            <a:r>
              <a:rPr lang="en-US" altLang="en-US" sz="2800">
                <a:latin typeface="Comic Sans MS" panose="030F0902030302020204" pitchFamily="66" charset="0"/>
              </a:rPr>
              <a:t> (G) always base pairs with </a:t>
            </a:r>
            <a:r>
              <a:rPr lang="en-US" altLang="en-US" sz="2800" b="1">
                <a:latin typeface="Comic Sans MS" panose="030F0902030302020204" pitchFamily="66" charset="0"/>
              </a:rPr>
              <a:t>Cytosine</a:t>
            </a:r>
            <a:r>
              <a:rPr lang="en-US" altLang="en-US">
                <a:latin typeface="Comic Sans MS" panose="030F0902030302020204" pitchFamily="66" charset="0"/>
              </a:rPr>
              <a:t> (C)</a:t>
            </a:r>
          </a:p>
        </p:txBody>
      </p:sp>
      <p:pic>
        <p:nvPicPr>
          <p:cNvPr id="87044" name="Picture 2" descr="http://www2.chemistry.msu.edu/faculty/reusch/VirtTxtJml/Images3/bsepair1.gif">
            <a:extLst>
              <a:ext uri="{FF2B5EF4-FFF2-40B4-BE49-F238E27FC236}">
                <a16:creationId xmlns:a16="http://schemas.microsoft.com/office/drawing/2014/main" id="{ACF66E4F-632A-2274-2D76-91D194F3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86899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>
            <a:extLst>
              <a:ext uri="{FF2B5EF4-FFF2-40B4-BE49-F238E27FC236}">
                <a16:creationId xmlns:a16="http://schemas.microsoft.com/office/drawing/2014/main" id="{50059CFE-7892-A7F1-BB71-522A872402D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The Bases</a:t>
            </a:r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id="{E4EEB8D3-7CD2-C2E9-39EB-AEB2295479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1447800"/>
          </a:xfrm>
        </p:spPr>
        <p:txBody>
          <a:bodyPr/>
          <a:lstStyle/>
          <a:p>
            <a:r>
              <a:rPr lang="en-US" altLang="en-US" sz="2400">
                <a:latin typeface="Comic Sans MS" panose="030F0902030302020204" pitchFamily="66" charset="0"/>
              </a:rPr>
              <a:t>The C#T pairing on the left suffers from </a:t>
            </a:r>
            <a:r>
              <a:rPr lang="en-US" altLang="en-US" sz="2400" b="1" i="1">
                <a:solidFill>
                  <a:srgbClr val="660066"/>
                </a:solidFill>
                <a:latin typeface="Comic Sans MS" panose="030F0902030302020204" pitchFamily="66" charset="0"/>
              </a:rPr>
              <a:t>carbonyl dipole repulsion</a:t>
            </a:r>
            <a:r>
              <a:rPr lang="en-US" altLang="en-US" sz="2400">
                <a:latin typeface="Comic Sans MS" panose="030F0902030302020204" pitchFamily="66" charset="0"/>
              </a:rPr>
              <a:t>, as well as </a:t>
            </a:r>
            <a:r>
              <a:rPr lang="en-US" altLang="en-US" sz="2400" b="1" i="1">
                <a:solidFill>
                  <a:srgbClr val="660066"/>
                </a:solidFill>
                <a:latin typeface="Comic Sans MS" panose="030F0902030302020204" pitchFamily="66" charset="0"/>
              </a:rPr>
              <a:t>steric crowding of the oxygens</a:t>
            </a:r>
            <a:r>
              <a:rPr lang="en-US" altLang="en-US" sz="2400">
                <a:latin typeface="Comic Sans MS" panose="030F0902030302020204" pitchFamily="66" charset="0"/>
              </a:rPr>
              <a:t>. The G#A pairing on the right is also destabilized </a:t>
            </a:r>
            <a:r>
              <a:rPr lang="en-US" altLang="en-US" sz="2400" b="1" i="1">
                <a:solidFill>
                  <a:srgbClr val="660066"/>
                </a:solidFill>
                <a:latin typeface="Comic Sans MS" panose="030F0902030302020204" pitchFamily="66" charset="0"/>
              </a:rPr>
              <a:t>by steric crowding </a:t>
            </a:r>
            <a:r>
              <a:rPr lang="en-US" altLang="en-US" sz="2400">
                <a:latin typeface="Comic Sans MS" panose="030F0902030302020204" pitchFamily="66" charset="0"/>
              </a:rPr>
              <a:t>(circled hydrogens).</a:t>
            </a:r>
          </a:p>
        </p:txBody>
      </p:sp>
      <p:pic>
        <p:nvPicPr>
          <p:cNvPr id="89092" name="Picture 2" descr="http://www2.chemistry.msu.edu/faculty/reusch/VirtTxtJml/Images3/bsepair2.gif">
            <a:extLst>
              <a:ext uri="{FF2B5EF4-FFF2-40B4-BE49-F238E27FC236}">
                <a16:creationId xmlns:a16="http://schemas.microsoft.com/office/drawing/2014/main" id="{0E15371D-A1BB-0F6B-6CC1-BCF94DAD3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9144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3F17D2F1-D833-26D8-2547-1344C777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EBE7CA8C-499F-9693-DA71-137D9A581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53988"/>
            <a:ext cx="7775575" cy="1143000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DNA Replication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4A0B342-EF57-A4D2-89F2-6AC5235C1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1263"/>
            <a:ext cx="8686800" cy="5375275"/>
          </a:xfrm>
        </p:spPr>
        <p:txBody>
          <a:bodyPr/>
          <a:lstStyle/>
          <a:p>
            <a:pPr marL="304800" indent="-304800" defTabSz="814388"/>
            <a:r>
              <a:rPr lang="en-US" altLang="en-US" sz="2800" b="1">
                <a:solidFill>
                  <a:srgbClr val="FF3300"/>
                </a:solidFill>
                <a:latin typeface="Comic Sans MS" panose="030F0902030302020204" pitchFamily="66" charset="0"/>
              </a:rPr>
              <a:t>Adenine</a:t>
            </a:r>
            <a:r>
              <a:rPr lang="en-US" altLang="en-US" sz="2800">
                <a:latin typeface="Comic Sans MS" panose="030F0902030302020204" pitchFamily="66" charset="0"/>
              </a:rPr>
              <a:t> (A) always base pairs with </a:t>
            </a:r>
            <a:r>
              <a:rPr lang="en-US" altLang="en-US" sz="2800" b="1">
                <a:solidFill>
                  <a:srgbClr val="FF9900"/>
                </a:solidFill>
                <a:latin typeface="Comic Sans MS" panose="030F0902030302020204" pitchFamily="66" charset="0"/>
              </a:rPr>
              <a:t>thymine</a:t>
            </a:r>
            <a:r>
              <a:rPr lang="en-US" altLang="en-US" sz="2800">
                <a:latin typeface="Comic Sans MS" panose="030F0902030302020204" pitchFamily="66" charset="0"/>
              </a:rPr>
              <a:t> (T)</a:t>
            </a:r>
          </a:p>
          <a:p>
            <a:pPr marL="304800" indent="-304800" defTabSz="814388"/>
            <a:r>
              <a:rPr lang="en-US" altLang="en-US" sz="2800" b="1">
                <a:solidFill>
                  <a:srgbClr val="660066"/>
                </a:solidFill>
                <a:latin typeface="Comic Sans MS" panose="030F0902030302020204" pitchFamily="66" charset="0"/>
              </a:rPr>
              <a:t>Guanine</a:t>
            </a:r>
            <a:r>
              <a:rPr lang="en-US" altLang="en-US" sz="2800">
                <a:latin typeface="Comic Sans MS" panose="030F0902030302020204" pitchFamily="66" charset="0"/>
              </a:rPr>
              <a:t> (G) always base pairs with </a:t>
            </a:r>
            <a:r>
              <a:rPr lang="en-US" altLang="en-US" sz="2800" b="1">
                <a:solidFill>
                  <a:srgbClr val="2E1EA4"/>
                </a:solidFill>
                <a:latin typeface="Comic Sans MS" panose="030F0902030302020204" pitchFamily="66" charset="0"/>
              </a:rPr>
              <a:t>Cytosine</a:t>
            </a:r>
            <a:r>
              <a:rPr lang="en-US" altLang="en-US" sz="2800">
                <a:latin typeface="Comic Sans MS" panose="030F0902030302020204" pitchFamily="66" charset="0"/>
              </a:rPr>
              <a:t> (C)</a:t>
            </a:r>
          </a:p>
          <a:p>
            <a:pPr marL="304800" indent="-304800" defTabSz="814388"/>
            <a:r>
              <a:rPr lang="en-US" altLang="en-US" sz="2800" b="1">
                <a:latin typeface="Comic Sans MS" panose="030F0902030302020204" pitchFamily="66" charset="0"/>
              </a:rPr>
              <a:t>ALL Down to </a:t>
            </a:r>
            <a:r>
              <a:rPr lang="en-US" altLang="en-US" sz="2800" b="1" i="1">
                <a:latin typeface="Comic Sans MS" panose="030F0902030302020204" pitchFamily="66" charset="0"/>
              </a:rPr>
              <a:t>HYDROGEN</a:t>
            </a:r>
            <a:r>
              <a:rPr lang="en-US" altLang="en-US" sz="2800" b="1">
                <a:latin typeface="Comic Sans MS" panose="030F0902030302020204" pitchFamily="66" charset="0"/>
              </a:rPr>
              <a:t> Bonding</a:t>
            </a:r>
          </a:p>
          <a:p>
            <a:pPr marL="304800" indent="-304800" defTabSz="814388"/>
            <a:r>
              <a:rPr lang="en-US" altLang="en-US" sz="2800" b="1">
                <a:latin typeface="Comic Sans MS" panose="030F0902030302020204" pitchFamily="66" charset="0"/>
              </a:rPr>
              <a:t>Requires steps:</a:t>
            </a:r>
          </a:p>
          <a:p>
            <a:pPr marL="661988" lvl="1" indent="-242888" defTabSz="814388"/>
            <a:r>
              <a:rPr lang="en-US" altLang="en-US" sz="2400" b="1">
                <a:latin typeface="Comic Sans MS" panose="030F0902030302020204" pitchFamily="66" charset="0"/>
              </a:rPr>
              <a:t>H bonds break as enzymes unwind molecule</a:t>
            </a:r>
          </a:p>
          <a:p>
            <a:pPr marL="661988" lvl="1" indent="-242888" defTabSz="814388"/>
            <a:r>
              <a:rPr lang="en-US" altLang="en-US" sz="2400" b="1">
                <a:latin typeface="Comic Sans MS" panose="030F0902030302020204" pitchFamily="66" charset="0"/>
              </a:rPr>
              <a:t>New nucleotides (always in nucleus) fit into place beside old strand in a process called Complementary Base Pairing.</a:t>
            </a:r>
          </a:p>
          <a:p>
            <a:pPr marL="661988" lvl="1" indent="-242888" defTabSz="814388"/>
            <a:r>
              <a:rPr lang="en-US" altLang="en-US" sz="2400" b="1">
                <a:latin typeface="Comic Sans MS" panose="030F0902030302020204" pitchFamily="66" charset="0"/>
              </a:rPr>
              <a:t>New nucleotides joined together by enzyme called </a:t>
            </a:r>
            <a:r>
              <a:rPr lang="en-US" altLang="en-US" sz="2400" b="1" i="1">
                <a:solidFill>
                  <a:schemeClr val="hlink"/>
                </a:solidFill>
                <a:latin typeface="Comic Sans MS" panose="030F0902030302020204" pitchFamily="66" charset="0"/>
              </a:rPr>
              <a:t>DNA Polymerase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7521793-9E52-5A73-7CDB-6E16C69F7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5575" cy="1141412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DNA Replication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C95A307-6F1D-25B6-EE13-74C5DAF0B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296988"/>
            <a:ext cx="8078787" cy="5118100"/>
          </a:xfrm>
        </p:spPr>
        <p:txBody>
          <a:bodyPr/>
          <a:lstStyle/>
          <a:p>
            <a:pPr marL="304800" indent="-304800" defTabSz="814388">
              <a:lnSpc>
                <a:spcPct val="8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Each new double helix is composed of an old (parental) strand and a new (daughter) strand.  </a:t>
            </a:r>
          </a:p>
          <a:p>
            <a:pPr marL="304800" indent="-304800" defTabSz="814388">
              <a:lnSpc>
                <a:spcPct val="8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 marL="304800" indent="-304800" defTabSz="814388">
              <a:lnSpc>
                <a:spcPct val="8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As each strand acts as a template, process is called </a:t>
            </a:r>
            <a:r>
              <a:rPr lang="en-US" altLang="en-US" sz="2800" b="1" i="1">
                <a:solidFill>
                  <a:srgbClr val="660066"/>
                </a:solidFill>
                <a:latin typeface="Comic Sans MS" panose="030F0902030302020204" pitchFamily="66" charset="0"/>
              </a:rPr>
              <a:t>Semi-conservative Replication</a:t>
            </a:r>
            <a:r>
              <a:rPr lang="en-US" altLang="en-US" sz="2800">
                <a:latin typeface="Comic Sans MS" panose="030F0902030302020204" pitchFamily="66" charset="0"/>
              </a:rPr>
              <a:t>.</a:t>
            </a:r>
          </a:p>
          <a:p>
            <a:pPr marL="304800" indent="-304800" defTabSz="814388">
              <a:lnSpc>
                <a:spcPct val="80000"/>
              </a:lnSpc>
            </a:pPr>
            <a:endParaRPr lang="en-US" altLang="en-US" sz="2800">
              <a:latin typeface="Comic Sans MS" panose="030F0902030302020204" pitchFamily="66" charset="0"/>
            </a:endParaRPr>
          </a:p>
          <a:p>
            <a:pPr marL="304800" indent="-304800" defTabSz="814388">
              <a:lnSpc>
                <a:spcPct val="80000"/>
              </a:lnSpc>
            </a:pPr>
            <a:r>
              <a:rPr lang="en-US" altLang="en-US" sz="2800">
                <a:latin typeface="Comic Sans MS" panose="030F0902030302020204" pitchFamily="66" charset="0"/>
              </a:rPr>
              <a:t>Replication errors can occur.  Cell has repair enzymes that usually fix problem.  An error that persists is a </a:t>
            </a:r>
            <a:r>
              <a:rPr lang="en-US" altLang="en-US" sz="2800" b="1">
                <a:latin typeface="Comic Sans MS" panose="030F0902030302020204" pitchFamily="66" charset="0"/>
              </a:rPr>
              <a:t>mutation.  </a:t>
            </a:r>
          </a:p>
          <a:p>
            <a:pPr marL="304800" indent="-304800" defTabSz="814388">
              <a:lnSpc>
                <a:spcPct val="80000"/>
              </a:lnSpc>
            </a:pPr>
            <a:r>
              <a:rPr lang="en-US" altLang="en-US" sz="2800" b="1">
                <a:latin typeface="Comic Sans MS" panose="030F0902030302020204" pitchFamily="66" charset="0"/>
              </a:rPr>
              <a:t>This is permanent, and alters the phenotype.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>
            <a:extLst>
              <a:ext uri="{FF2B5EF4-FFF2-40B4-BE49-F238E27FC236}">
                <a16:creationId xmlns:a16="http://schemas.microsoft.com/office/drawing/2014/main" id="{75053175-3BE6-D66C-6354-0A6A9AF576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3355975"/>
          </a:xfrm>
        </p:spPr>
        <p:txBody>
          <a:bodyPr anchor="ctr"/>
          <a:lstStyle/>
          <a:p>
            <a:r>
              <a:rPr lang="en-US" altLang="en-US" sz="6600" b="1">
                <a:solidFill>
                  <a:srgbClr val="008000"/>
                </a:solidFill>
                <a:latin typeface="Comic Sans MS" panose="030F0902030302020204" pitchFamily="66" charset="0"/>
              </a:rPr>
              <a:t>Protein synthesis </a:t>
            </a:r>
            <a:br>
              <a:rPr lang="en-US" altLang="en-US" sz="6600" b="1">
                <a:solidFill>
                  <a:srgbClr val="008000"/>
                </a:solidFill>
                <a:latin typeface="Comic Sans MS" panose="030F0902030302020204" pitchFamily="66" charset="0"/>
              </a:rPr>
            </a:br>
            <a:r>
              <a:rPr lang="en-US" altLang="en-US" sz="6600" b="1">
                <a:solidFill>
                  <a:srgbClr val="008000"/>
                </a:solidFill>
                <a:latin typeface="Comic Sans MS" panose="030F0902030302020204" pitchFamily="66" charset="0"/>
              </a:rPr>
              <a:t>in Plants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2102BF37-E3AF-75F2-AB2D-B6E83697D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44513"/>
            <a:ext cx="8077200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550" tIns="41275" rIns="82550" bIns="41275" anchor="ctr"/>
          <a:lstStyle>
            <a:lvl1pPr algn="ctr" defTabSz="814388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 defTabSz="814388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defTabSz="814388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defTabSz="814388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defTabSz="814388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defTabSz="814388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defTabSz="814388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defTabSz="814388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defTabSz="814388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Central Dogma of Molecular Biology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A4748886-6461-457B-D4B4-BBFAA694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151063"/>
            <a:ext cx="80772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550" tIns="41275" rIns="82550" bIns="41275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Comic Sans MS" panose="030F0902030302020204" pitchFamily="66" charset="0"/>
              </a:rPr>
              <a:t>DNA holds the code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DNA makes RNA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RNA makes Protein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DNA to DNA is called </a:t>
            </a:r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REPLICATION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DNA to RNA is called </a:t>
            </a:r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TRANSCRIPTION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RNA to Protein is called </a:t>
            </a:r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TRANSLATION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EA0CDBA-3D56-117E-BDB1-E186D1F2C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Showcard Gothic" pitchFamily="82" charset="77"/>
              </a:rPr>
              <a:t>The leaf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F9EC9E21-BD3E-88AC-D4BC-0BC36041FE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8229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F7CF0652-14D1-EF3C-2169-2D4A62A982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Central Dogma of Molecular Biology</a:t>
            </a:r>
          </a:p>
        </p:txBody>
      </p:sp>
      <p:pic>
        <p:nvPicPr>
          <p:cNvPr id="81923" name="Picture 2" descr="http://www2.chemistry.msu.edu/faculty/reusch/VirtTxtJml/Images3/cendog2.gif">
            <a:extLst>
              <a:ext uri="{FF2B5EF4-FFF2-40B4-BE49-F238E27FC236}">
                <a16:creationId xmlns:a16="http://schemas.microsoft.com/office/drawing/2014/main" id="{45411C31-FE1C-FCF4-4316-F7924A6B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915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5">
            <a:extLst>
              <a:ext uri="{FF2B5EF4-FFF2-40B4-BE49-F238E27FC236}">
                <a16:creationId xmlns:a16="http://schemas.microsoft.com/office/drawing/2014/main" id="{9E9B1D47-54FC-8892-2AF6-D9117521B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Summary of protein synthesis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399ED6B-8224-838E-B794-6F1F29B02D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Proteins</a:t>
            </a:r>
            <a:r>
              <a:rPr lang="en-US" altLang="en-US" sz="2400">
                <a:latin typeface="Comic Sans MS" panose="030F0902030302020204" pitchFamily="66" charset="0"/>
              </a:rPr>
              <a:t>:</a:t>
            </a:r>
          </a:p>
          <a:p>
            <a:r>
              <a:rPr lang="en-US" altLang="en-US" sz="2400">
                <a:latin typeface="Comic Sans MS" panose="030F0902030302020204" pitchFamily="66" charset="0"/>
              </a:rPr>
              <a:t>Chains of Amino Acids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Three nucleotide base pairs code for one amino acid.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Proteins are formed from RNA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  <a:p>
            <a:r>
              <a:rPr lang="en-US" altLang="en-US" sz="2400">
                <a:latin typeface="Comic Sans MS" panose="030F0902030302020204" pitchFamily="66" charset="0"/>
              </a:rPr>
              <a:t>The nucleotide code must be translated into an amino acid code.</a:t>
            </a:r>
          </a:p>
          <a:p>
            <a:endParaRPr lang="en-US" altLang="en-US" sz="2400">
              <a:latin typeface="Comic Sans MS" panose="030F0902030302020204" pitchFamily="66" charset="0"/>
            </a:endParaRP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AD5C3CD-31CF-8050-B7BA-309CBDF07B7E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066800"/>
            <a:ext cx="4495800" cy="5791200"/>
          </a:xfrm>
          <a:noFill/>
          <a:ln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>
            <a:extLst>
              <a:ext uri="{FF2B5EF4-FFF2-40B4-BE49-F238E27FC236}">
                <a16:creationId xmlns:a16="http://schemas.microsoft.com/office/drawing/2014/main" id="{D82FD633-DDD9-F6D8-FA19-32528B83B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Occurs in the cytoplasm or on Rough ER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8F8B9436-A5A8-3B03-AD59-316F5F9B0340}"/>
              </a:ext>
            </a:extLst>
          </p:cNvPr>
          <p:cNvPicPr preferRelativeResize="0"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600200"/>
            <a:ext cx="8458200" cy="5105400"/>
          </a:xfrm>
          <a:noFill/>
          <a:ln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3B34D78-52AD-5A8B-5717-363E15955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RNA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A69BC07-ED92-6B01-329D-148A1047C97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5029200" cy="5410200"/>
          </a:xfrm>
        </p:spPr>
        <p:txBody>
          <a:bodyPr/>
          <a:lstStyle/>
          <a:p>
            <a:r>
              <a:rPr lang="en-US" altLang="en-US">
                <a:latin typeface="Comic Sans MS" panose="030F0902030302020204" pitchFamily="66" charset="0"/>
              </a:rPr>
              <a:t>Formed from 4 nucleotides, 5 carbon sugar, phosphate.</a:t>
            </a:r>
          </a:p>
          <a:p>
            <a:r>
              <a:rPr lang="en-US" altLang="en-US" b="1">
                <a:solidFill>
                  <a:srgbClr val="FF0000"/>
                </a:solidFill>
                <a:latin typeface="Comic Sans MS" panose="030F0902030302020204" pitchFamily="66" charset="0"/>
              </a:rPr>
              <a:t>Uracil is used in RNA.</a:t>
            </a:r>
          </a:p>
          <a:p>
            <a:pPr lvl="1"/>
            <a:r>
              <a:rPr lang="en-US" altLang="en-US" sz="3200" b="1" i="1">
                <a:solidFill>
                  <a:srgbClr val="800080"/>
                </a:solidFill>
                <a:latin typeface="Comic Sans MS" panose="030F0902030302020204" pitchFamily="66" charset="0"/>
              </a:rPr>
              <a:t>It replaces Thymine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The 5 carbon sugar has an extra oxygen.</a:t>
            </a:r>
          </a:p>
          <a:p>
            <a:r>
              <a:rPr lang="en-US" altLang="en-US">
                <a:latin typeface="Comic Sans MS" panose="030F0902030302020204" pitchFamily="66" charset="0"/>
              </a:rPr>
              <a:t>RNA is single stranded</a:t>
            </a:r>
            <a:r>
              <a:rPr lang="en-US" altLang="en-US" sz="2800">
                <a:latin typeface="Comic Sans MS" panose="030F0902030302020204" pitchFamily="66" charset="0"/>
              </a:rPr>
              <a:t>.</a:t>
            </a:r>
          </a:p>
          <a:p>
            <a:endParaRPr lang="en-US" altLang="en-US" sz="2800">
              <a:latin typeface="Comic Sans MS" panose="030F0902030302020204" pitchFamily="66" charset="0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E4C8063E-5123-3CC7-BCA2-ADF00ED8BCE5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1143000"/>
            <a:ext cx="3810000" cy="541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97B9FD0E-D8AF-9304-7BA1-4A91C2B1C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E6833F7-2E6F-C881-FDE8-B41C0D66E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03188"/>
            <a:ext cx="7775575" cy="1143000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Translation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2E3241C-A2ED-B71B-AFF9-585C7514B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041400"/>
            <a:ext cx="8610600" cy="5373688"/>
          </a:xfrm>
        </p:spPr>
        <p:txBody>
          <a:bodyPr/>
          <a:lstStyle/>
          <a:p>
            <a:pPr marL="304800" indent="-304800" defTabSz="814388">
              <a:lnSpc>
                <a:spcPct val="90000"/>
              </a:lnSpc>
            </a:pPr>
            <a:r>
              <a:rPr lang="en-US" altLang="en-US">
                <a:latin typeface="Comic Sans MS" panose="030F0902030302020204" pitchFamily="66" charset="0"/>
              </a:rPr>
              <a:t>Translation requires: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>
                <a:latin typeface="Comic Sans MS" panose="030F0902030302020204" pitchFamily="66" charset="0"/>
              </a:rPr>
              <a:t>Amino acids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Transfer RNA: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 (tRNA)</a:t>
            </a:r>
            <a:r>
              <a:rPr lang="en-US" altLang="en-US">
                <a:latin typeface="Comic Sans MS" panose="030F0902030302020204" pitchFamily="66" charset="0"/>
              </a:rPr>
              <a:t>  Appropriate to its time, transfers AAs to ribosomes.  The AA’s join in cytoplasm to form proteins.  20 types. </a:t>
            </a:r>
            <a:r>
              <a:rPr lang="en-US" altLang="en-US" b="1" i="1">
                <a:latin typeface="Comic Sans MS" panose="030F0902030302020204" pitchFamily="66" charset="0"/>
              </a:rPr>
              <a:t>Loop structure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Ribosomal RNA:</a:t>
            </a:r>
            <a:r>
              <a:rPr lang="en-US" altLang="en-US">
                <a:latin typeface="Comic Sans MS" panose="030F0902030302020204" pitchFamily="66" charset="0"/>
              </a:rPr>
              <a:t> 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(rRNA)</a:t>
            </a:r>
            <a:r>
              <a:rPr lang="en-US" altLang="en-US">
                <a:latin typeface="Comic Sans MS" panose="030F0902030302020204" pitchFamily="66" charset="0"/>
              </a:rPr>
              <a:t> Joins with proteins made in cytoplasm to form the subunits of ribosomes. </a:t>
            </a:r>
            <a:r>
              <a:rPr lang="en-US" altLang="en-US" b="1" i="1">
                <a:latin typeface="Comic Sans MS" panose="030F0902030302020204" pitchFamily="66" charset="0"/>
              </a:rPr>
              <a:t>Linear molecule.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Messenger RNA:</a:t>
            </a:r>
            <a:r>
              <a:rPr lang="en-US" altLang="en-US">
                <a:latin typeface="Comic Sans MS" panose="030F0902030302020204" pitchFamily="66" charset="0"/>
              </a:rPr>
              <a:t>  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(mRNA)</a:t>
            </a:r>
            <a:r>
              <a:rPr lang="en-US" altLang="en-US">
                <a:latin typeface="Comic Sans MS" panose="030F0902030302020204" pitchFamily="66" charset="0"/>
              </a:rPr>
              <a:t> Carries genetic material from DNA to ribosomes in cytoplasm. </a:t>
            </a:r>
            <a:r>
              <a:rPr lang="en-US" altLang="en-US" b="1" i="1">
                <a:latin typeface="Comic Sans MS" panose="030F0902030302020204" pitchFamily="66" charset="0"/>
              </a:rPr>
              <a:t>Linear molecule</a:t>
            </a:r>
            <a:r>
              <a:rPr lang="en-US" altLang="en-US">
                <a:latin typeface="Comic Sans MS" panose="030F0902030302020204" pitchFamily="66" charset="0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FABB877D-ED16-AC1C-E0CA-C3A7F07E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3D6027A-330A-DFBE-A4BE-C96F7BE11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03188"/>
            <a:ext cx="7775575" cy="1143000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Translation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496276D-EB93-1A5B-8570-3D53A19D0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27125"/>
            <a:ext cx="8839200" cy="5543550"/>
          </a:xfrm>
        </p:spPr>
        <p:txBody>
          <a:bodyPr/>
          <a:lstStyle/>
          <a:p>
            <a:pPr marL="304800" indent="-304800" defTabSz="814388"/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Initiation—</a:t>
            </a:r>
          </a:p>
          <a:p>
            <a:pPr marL="661988" lvl="1" indent="-242888" defTabSz="814388"/>
            <a:r>
              <a:rPr lang="en-US" altLang="en-US">
                <a:latin typeface="Comic Sans MS" panose="030F0902030302020204" pitchFamily="66" charset="0"/>
              </a:rPr>
              <a:t>mRNA binds to smaller of ribosome subunits, then, small subunit binds to big subunit.</a:t>
            </a:r>
          </a:p>
          <a:p>
            <a:pPr marL="661988" lvl="1" indent="-242888" defTabSz="814388"/>
            <a:r>
              <a:rPr lang="en-US" altLang="en-US" b="1">
                <a:latin typeface="Comic Sans MS" panose="030F0902030302020204" pitchFamily="66" charset="0"/>
              </a:rPr>
              <a:t>AUG</a:t>
            </a:r>
            <a:r>
              <a:rPr lang="en-US" altLang="en-US">
                <a:latin typeface="Comic Sans MS" panose="030F0902030302020204" pitchFamily="66" charset="0"/>
              </a:rPr>
              <a:t> start codon--complex assembles</a:t>
            </a:r>
          </a:p>
          <a:p>
            <a:pPr marL="304800" indent="-304800" defTabSz="814388"/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Elongation</a:t>
            </a:r>
            <a:r>
              <a:rPr lang="en-US" altLang="en-US">
                <a:latin typeface="Comic Sans MS" panose="030F0902030302020204" pitchFamily="66" charset="0"/>
              </a:rPr>
              <a:t>—</a:t>
            </a:r>
          </a:p>
          <a:p>
            <a:pPr marL="661988" lvl="1" indent="-242888" defTabSz="814388"/>
            <a:r>
              <a:rPr lang="en-US" altLang="en-US">
                <a:latin typeface="Comic Sans MS" panose="030F0902030302020204" pitchFamily="66" charset="0"/>
              </a:rPr>
              <a:t>add AAs one at a time to form chain.</a:t>
            </a:r>
          </a:p>
          <a:p>
            <a:pPr marL="661988" lvl="1" indent="-242888" defTabSz="814388"/>
            <a:r>
              <a:rPr lang="en-US" altLang="en-US">
                <a:latin typeface="Comic Sans MS" panose="030F0902030302020204" pitchFamily="66" charset="0"/>
              </a:rPr>
              <a:t>Incoming tRNA receives AA’s from outgoing tRNA.  Ribosome moves to allow this to continue</a:t>
            </a:r>
          </a:p>
          <a:p>
            <a:pPr marL="304800" indent="-304800" defTabSz="814388"/>
            <a:r>
              <a:rPr lang="en-US" altLang="en-US" b="1" i="1">
                <a:solidFill>
                  <a:srgbClr val="660066"/>
                </a:solidFill>
                <a:latin typeface="Comic Sans MS" panose="030F0902030302020204" pitchFamily="66" charset="0"/>
              </a:rPr>
              <a:t>Termintion</a:t>
            </a:r>
            <a:r>
              <a:rPr lang="en-US" altLang="en-US">
                <a:latin typeface="Comic Sans MS" panose="030F0902030302020204" pitchFamily="66" charset="0"/>
              </a:rPr>
              <a:t>—</a:t>
            </a:r>
            <a:br>
              <a:rPr lang="en-US" altLang="en-US">
                <a:latin typeface="Comic Sans MS" panose="030F0902030302020204" pitchFamily="66" charset="0"/>
              </a:rPr>
            </a:br>
            <a:r>
              <a:rPr lang="en-US" altLang="en-US">
                <a:latin typeface="Comic Sans MS" panose="030F0902030302020204" pitchFamily="66" charset="0"/>
              </a:rPr>
              <a:t>	Stop codon--complex falls apart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AFAF27BC-223C-829E-9866-B0304337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AE0F4448-59AE-4D2C-900C-D7F39C22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3EDF9C3-AEC1-EC7F-0EFC-704123D7B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Showcard Gothic" pitchFamily="82" charset="77"/>
              </a:rPr>
              <a:t>The stem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2A5BFFA-4952-6C26-4BB7-F0C75F7946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513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E8C2A6B8-95C1-C704-C37D-F4EDFA5B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E6676CD9-A4F8-2F02-580F-E122DF28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85BC2696-4AC2-9644-FCD7-28994E1A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1876E4D1-CEC0-C572-4A01-33C1CDC1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86497D4A-A955-4F47-B722-5D5B0D2F5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03188"/>
            <a:ext cx="7775575" cy="1143000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Translation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86E6A2F-7D40-BC8E-CBB3-CE5984086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041400"/>
            <a:ext cx="8610600" cy="5373688"/>
          </a:xfrm>
        </p:spPr>
        <p:txBody>
          <a:bodyPr/>
          <a:lstStyle/>
          <a:p>
            <a:pPr marL="304800" indent="-304800" defTabSz="814388">
              <a:lnSpc>
                <a:spcPct val="90000"/>
              </a:lnSpc>
            </a:pPr>
            <a:r>
              <a:rPr lang="en-US" altLang="en-US">
                <a:latin typeface="Comic Sans MS" panose="030F0902030302020204" pitchFamily="66" charset="0"/>
              </a:rPr>
              <a:t>Translation requires: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>
                <a:latin typeface="Comic Sans MS" panose="030F0902030302020204" pitchFamily="66" charset="0"/>
              </a:rPr>
              <a:t>Amino acids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Transfer RNA: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 (tRNA)</a:t>
            </a:r>
            <a:r>
              <a:rPr lang="en-US" altLang="en-US">
                <a:latin typeface="Comic Sans MS" panose="030F0902030302020204" pitchFamily="66" charset="0"/>
              </a:rPr>
              <a:t>  Appropriate to its time, transfers AAs to ribosomes.  The AA’s join in cytoplasm to form proteins.  20 types. </a:t>
            </a:r>
            <a:r>
              <a:rPr lang="en-US" altLang="en-US" b="1" i="1">
                <a:latin typeface="Comic Sans MS" panose="030F0902030302020204" pitchFamily="66" charset="0"/>
              </a:rPr>
              <a:t>Loop structure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Ribosomal RNA:</a:t>
            </a:r>
            <a:r>
              <a:rPr lang="en-US" altLang="en-US">
                <a:latin typeface="Comic Sans MS" panose="030F0902030302020204" pitchFamily="66" charset="0"/>
              </a:rPr>
              <a:t> 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(rRNA)</a:t>
            </a:r>
            <a:r>
              <a:rPr lang="en-US" altLang="en-US">
                <a:latin typeface="Comic Sans MS" panose="030F0902030302020204" pitchFamily="66" charset="0"/>
              </a:rPr>
              <a:t> Joins with proteins made in cytoplasm to form the subunits of ribosomes. </a:t>
            </a:r>
            <a:r>
              <a:rPr lang="en-US" altLang="en-US" b="1" i="1">
                <a:latin typeface="Comic Sans MS" panose="030F0902030302020204" pitchFamily="66" charset="0"/>
              </a:rPr>
              <a:t>Linear molecule.</a:t>
            </a:r>
          </a:p>
          <a:p>
            <a:pPr marL="661988" lvl="1" indent="-242888" defTabSz="814388">
              <a:lnSpc>
                <a:spcPct val="90000"/>
              </a:lnSpc>
            </a:pPr>
            <a:r>
              <a:rPr lang="en-US" altLang="en-US" b="1" i="1">
                <a:solidFill>
                  <a:schemeClr val="accent2"/>
                </a:solidFill>
                <a:latin typeface="Comic Sans MS" panose="030F0902030302020204" pitchFamily="66" charset="0"/>
              </a:rPr>
              <a:t>Messenger RNA:</a:t>
            </a:r>
            <a:r>
              <a:rPr lang="en-US" altLang="en-US">
                <a:latin typeface="Comic Sans MS" panose="030F0902030302020204" pitchFamily="66" charset="0"/>
              </a:rPr>
              <a:t>  </a:t>
            </a:r>
            <a:r>
              <a:rPr lang="en-US" altLang="en-US" b="1">
                <a:solidFill>
                  <a:schemeClr val="accent2"/>
                </a:solidFill>
                <a:latin typeface="Comic Sans MS" panose="030F0902030302020204" pitchFamily="66" charset="0"/>
              </a:rPr>
              <a:t>(mRNA)</a:t>
            </a:r>
            <a:r>
              <a:rPr lang="en-US" altLang="en-US">
                <a:latin typeface="Comic Sans MS" panose="030F0902030302020204" pitchFamily="66" charset="0"/>
              </a:rPr>
              <a:t> Carries genetic material from DNA to ribosomes in cytoplasm. </a:t>
            </a:r>
            <a:r>
              <a:rPr lang="en-US" altLang="en-US" b="1" i="1">
                <a:latin typeface="Comic Sans MS" panose="030F0902030302020204" pitchFamily="66" charset="0"/>
              </a:rPr>
              <a:t>Linear molecule</a:t>
            </a:r>
            <a:r>
              <a:rPr lang="en-US" altLang="en-US">
                <a:latin typeface="Comic Sans MS" panose="030F0902030302020204" pitchFamily="66" charset="0"/>
              </a:rPr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0D5AD9F3-67BE-C7EC-5947-93D3AF1F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>
            <a:extLst>
              <a:ext uri="{FF2B5EF4-FFF2-40B4-BE49-F238E27FC236}">
                <a16:creationId xmlns:a16="http://schemas.microsoft.com/office/drawing/2014/main" id="{BF2A8052-2976-B740-462F-872B9CC4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2746375"/>
          </a:xfrm>
        </p:spPr>
        <p:txBody>
          <a:bodyPr anchor="ctr"/>
          <a:lstStyle/>
          <a:p>
            <a:r>
              <a:rPr lang="en-US" altLang="en-US" sz="6600" b="1">
                <a:solidFill>
                  <a:srgbClr val="008000"/>
                </a:solidFill>
                <a:latin typeface="Comic Sans MS" panose="030F0902030302020204" pitchFamily="66" charset="0"/>
              </a:rPr>
              <a:t>Cell Division in Plants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E1662C4-3DA2-BA04-F27B-406BF5EA1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en-US" sz="4000" b="1">
                <a:solidFill>
                  <a:srgbClr val="008000"/>
                </a:solidFill>
                <a:latin typeface="Comic Sans MS" panose="030F0902030302020204" pitchFamily="66" charset="0"/>
              </a:rPr>
              <a:t>Most plant cells divide by Mitosis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10C5CA7-2C1F-B3E3-F8C9-F395A25A6F2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40386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i="1">
                <a:solidFill>
                  <a:srgbClr val="800080"/>
                </a:solidFill>
                <a:latin typeface="Comic Sans MS" panose="030F0902030302020204" pitchFamily="66" charset="0"/>
              </a:rPr>
              <a:t>Mitosis</a:t>
            </a:r>
            <a:r>
              <a:rPr lang="en-US" altLang="en-US" sz="2400">
                <a:latin typeface="Comic Sans MS" panose="030F0902030302020204" pitchFamily="66" charset="0"/>
              </a:rPr>
              <a:t>:  Process of division that produces two daughter cells with identical chromosomal content of parent cell.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Mitosis is one stage of the cell cycle.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Cell cycle--cycle of stages a cell goes through in order to grow and divide.</a:t>
            </a: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294D15B3-FAA1-80D8-8739-D252FC3C6E0B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219200"/>
            <a:ext cx="4495800" cy="5410200"/>
          </a:xfrm>
          <a:noFill/>
          <a:ln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12D5D41-B10A-C567-9F86-536C66C24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6225"/>
            <a:ext cx="8229600" cy="1141413"/>
          </a:xfrm>
        </p:spPr>
        <p:txBody>
          <a:bodyPr/>
          <a:lstStyle/>
          <a:p>
            <a:pPr defTabSz="814388"/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Stages of Division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3AB8A1EE-2217-13E9-6B23-B2231E12A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marL="304800" indent="-304800" defTabSz="814388">
              <a:lnSpc>
                <a:spcPct val="90000"/>
              </a:lnSpc>
            </a:pPr>
            <a:r>
              <a:rPr lang="en-US" altLang="en-US" b="1" i="1">
                <a:solidFill>
                  <a:srgbClr val="0000CC"/>
                </a:solidFill>
                <a:latin typeface="Comic Sans MS" panose="030F0902030302020204" pitchFamily="66" charset="0"/>
              </a:rPr>
              <a:t>Prophase</a:t>
            </a:r>
            <a:r>
              <a:rPr lang="en-US" altLang="en-US">
                <a:latin typeface="Comic Sans MS" panose="030F0902030302020204" pitchFamily="66" charset="0"/>
              </a:rPr>
              <a:t>--nuclear envelope breakdown, chromosome condensation, spindle formation.</a:t>
            </a:r>
          </a:p>
          <a:p>
            <a:pPr marL="304800" indent="-304800" defTabSz="814388">
              <a:lnSpc>
                <a:spcPct val="90000"/>
              </a:lnSpc>
            </a:pPr>
            <a:r>
              <a:rPr lang="en-US" altLang="en-US" b="1" i="1">
                <a:solidFill>
                  <a:srgbClr val="0000CC"/>
                </a:solidFill>
                <a:latin typeface="Comic Sans MS" panose="030F0902030302020204" pitchFamily="66" charset="0"/>
              </a:rPr>
              <a:t>Metaphase</a:t>
            </a:r>
            <a:r>
              <a:rPr lang="en-US" altLang="en-US">
                <a:latin typeface="Comic Sans MS" panose="030F0902030302020204" pitchFamily="66" charset="0"/>
              </a:rPr>
              <a:t>--chromosomes are lined up precisely on the metaphase plate, or middle of the cell.</a:t>
            </a:r>
          </a:p>
          <a:p>
            <a:pPr marL="304800" indent="-304800" defTabSz="814388">
              <a:lnSpc>
                <a:spcPct val="90000"/>
              </a:lnSpc>
            </a:pPr>
            <a:r>
              <a:rPr lang="en-US" altLang="en-US" b="1" i="1">
                <a:solidFill>
                  <a:srgbClr val="0000CC"/>
                </a:solidFill>
                <a:latin typeface="Comic Sans MS" panose="030F0902030302020204" pitchFamily="66" charset="0"/>
              </a:rPr>
              <a:t>Anaphase</a:t>
            </a:r>
            <a:r>
              <a:rPr lang="en-US" altLang="en-US">
                <a:latin typeface="Comic Sans MS" panose="030F0902030302020204" pitchFamily="66" charset="0"/>
              </a:rPr>
              <a:t>--spindle pulls sister chromatids apart.  </a:t>
            </a:r>
          </a:p>
          <a:p>
            <a:pPr marL="304800" indent="-304800" defTabSz="814388">
              <a:lnSpc>
                <a:spcPct val="90000"/>
              </a:lnSpc>
            </a:pPr>
            <a:r>
              <a:rPr lang="en-US" altLang="en-US" b="1" i="1">
                <a:solidFill>
                  <a:srgbClr val="0000CC"/>
                </a:solidFill>
                <a:latin typeface="Comic Sans MS" panose="030F0902030302020204" pitchFamily="66" charset="0"/>
              </a:rPr>
              <a:t>Telophase</a:t>
            </a:r>
            <a:r>
              <a:rPr lang="en-US" altLang="en-US">
                <a:latin typeface="Comic Sans MS" panose="030F0902030302020204" pitchFamily="66" charset="0"/>
              </a:rPr>
              <a:t>--chromatids begin to decondense and become chromatin. Spindle disappears.</a:t>
            </a:r>
          </a:p>
          <a:p>
            <a:pPr marL="304800" indent="-304800" defTabSz="814388">
              <a:lnSpc>
                <a:spcPct val="90000"/>
              </a:lnSpc>
            </a:pPr>
            <a:r>
              <a:rPr lang="en-US" altLang="en-US" b="1" i="1">
                <a:solidFill>
                  <a:srgbClr val="0000CC"/>
                </a:solidFill>
                <a:latin typeface="Comic Sans MS" panose="030F0902030302020204" pitchFamily="66" charset="0"/>
              </a:rPr>
              <a:t>Cytokinesis</a:t>
            </a:r>
            <a:r>
              <a:rPr lang="en-US" altLang="en-US">
                <a:latin typeface="Comic Sans MS" panose="030F0902030302020204" pitchFamily="66" charset="0"/>
              </a:rPr>
              <a:t>--divide cell and organelles.  Actin ring, or cleavage furrow splits cell.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>
            <a:extLst>
              <a:ext uri="{FF2B5EF4-FFF2-40B4-BE49-F238E27FC236}">
                <a16:creationId xmlns:a16="http://schemas.microsoft.com/office/drawing/2014/main" id="{68F0BE69-D9BE-7DA1-E4CB-A658D8F821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2400"/>
            <a:ext cx="8915400" cy="25908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0000CC"/>
                </a:solidFill>
                <a:latin typeface="Comic Sans MS" panose="030F0902030302020204" pitchFamily="66" charset="0"/>
              </a:rPr>
              <a:t>Prophase</a:t>
            </a:r>
            <a:r>
              <a:rPr lang="en-US" altLang="en-US" sz="2800">
                <a:latin typeface="Comic Sans MS" panose="030F0902030302020204" pitchFamily="66" charset="0"/>
              </a:rPr>
              <a:t>--nuclear envelope breakdown, chromosome condensation, spindle formation.</a:t>
            </a:r>
          </a:p>
          <a:p>
            <a:r>
              <a:rPr lang="en-US" altLang="en-US" sz="2800" b="1" i="1">
                <a:solidFill>
                  <a:srgbClr val="0000CC"/>
                </a:solidFill>
                <a:latin typeface="Comic Sans MS" panose="030F0902030302020204" pitchFamily="66" charset="0"/>
              </a:rPr>
              <a:t>Metaphase</a:t>
            </a:r>
            <a:r>
              <a:rPr lang="en-US" altLang="en-US" sz="2800">
                <a:latin typeface="Comic Sans MS" panose="030F0902030302020204" pitchFamily="66" charset="0"/>
              </a:rPr>
              <a:t>--chromosomes are lined up precisely on the metaphase plate, or middle of the cell.</a:t>
            </a:r>
          </a:p>
        </p:txBody>
      </p:sp>
      <p:pic>
        <p:nvPicPr>
          <p:cNvPr id="69638" name="Picture 6">
            <a:extLst>
              <a:ext uri="{FF2B5EF4-FFF2-40B4-BE49-F238E27FC236}">
                <a16:creationId xmlns:a16="http://schemas.microsoft.com/office/drawing/2014/main" id="{2307D196-F371-7410-BA58-39A67EA663EA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09800"/>
            <a:ext cx="9144000" cy="4648200"/>
          </a:xfrm>
          <a:noFill/>
          <a:ln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CEA8B56-516C-E769-7E75-10311497D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Showcard Gothic" pitchFamily="82" charset="77"/>
              </a:rPr>
              <a:t>The Root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F9145A4-DA98-338B-32C1-77E5A84906E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CF13B99-D6FC-E75A-BF4A-FF54BA8AE45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2400"/>
            <a:ext cx="8686800" cy="2590800"/>
          </a:xfrm>
        </p:spPr>
        <p:txBody>
          <a:bodyPr/>
          <a:lstStyle/>
          <a:p>
            <a:r>
              <a:rPr lang="en-US" altLang="en-US" sz="2800" b="1" i="1">
                <a:solidFill>
                  <a:srgbClr val="0000CC"/>
                </a:solidFill>
                <a:latin typeface="Comic Sans MS" panose="030F0902030302020204" pitchFamily="66" charset="0"/>
              </a:rPr>
              <a:t>Anaphase</a:t>
            </a:r>
            <a:r>
              <a:rPr lang="en-US" altLang="en-US" sz="2800">
                <a:latin typeface="Comic Sans MS" panose="030F0902030302020204" pitchFamily="66" charset="0"/>
              </a:rPr>
              <a:t>--spindle pulls sister chromatids apart.  </a:t>
            </a:r>
          </a:p>
          <a:p>
            <a:r>
              <a:rPr lang="en-US" altLang="en-US" sz="2800" b="1" i="1">
                <a:solidFill>
                  <a:srgbClr val="0000CC"/>
                </a:solidFill>
                <a:latin typeface="Comic Sans MS" panose="030F0902030302020204" pitchFamily="66" charset="0"/>
              </a:rPr>
              <a:t>Telophase</a:t>
            </a:r>
            <a:r>
              <a:rPr lang="en-US" altLang="en-US" sz="2800">
                <a:latin typeface="Comic Sans MS" panose="030F0902030302020204" pitchFamily="66" charset="0"/>
              </a:rPr>
              <a:t>--chromatids begin to decondense and become chromatin. Spindle disappears.</a:t>
            </a:r>
          </a:p>
          <a:p>
            <a:pPr lvl="2"/>
            <a:r>
              <a:rPr lang="en-US" altLang="en-US" sz="2800" b="1" i="1">
                <a:solidFill>
                  <a:srgbClr val="FF0000"/>
                </a:solidFill>
                <a:latin typeface="Comic Sans MS" panose="030F0902030302020204" pitchFamily="66" charset="0"/>
              </a:rPr>
              <a:t>NEW CELL WALL IS FORMED</a:t>
            </a:r>
          </a:p>
          <a:p>
            <a:r>
              <a:rPr lang="en-US" altLang="en-US" sz="2800" b="1" i="1">
                <a:solidFill>
                  <a:srgbClr val="0000CC"/>
                </a:solidFill>
                <a:latin typeface="Comic Sans MS" panose="030F0902030302020204" pitchFamily="66" charset="0"/>
              </a:rPr>
              <a:t>Cytokinesis</a:t>
            </a:r>
            <a:r>
              <a:rPr lang="en-US" altLang="en-US" sz="2800">
                <a:latin typeface="Comic Sans MS" panose="030F0902030302020204" pitchFamily="66" charset="0"/>
              </a:rPr>
              <a:t>--divide cell and organelles.  Actin ring, or cleavage furrow splits cell.</a:t>
            </a:r>
          </a:p>
        </p:txBody>
      </p:sp>
      <p:pic>
        <p:nvPicPr>
          <p:cNvPr id="72710" name="Picture 6">
            <a:extLst>
              <a:ext uri="{FF2B5EF4-FFF2-40B4-BE49-F238E27FC236}">
                <a16:creationId xmlns:a16="http://schemas.microsoft.com/office/drawing/2014/main" id="{52F98622-105C-C0EA-CC82-90A2E433E5B8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71800"/>
            <a:ext cx="8991600" cy="3886200"/>
          </a:xfrm>
          <a:noFill/>
          <a:ln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E5335B60-618A-AAD1-5B56-B19DD9B7B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b="1">
                <a:solidFill>
                  <a:srgbClr val="008000"/>
                </a:solidFill>
                <a:latin typeface="Comic Sans MS" panose="030F0902030302020204" pitchFamily="66" charset="0"/>
              </a:rPr>
              <a:t>Remember the cytoskeleton?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C2390FB5-37A6-4BC1-6822-8E9BC628B3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458200" cy="1752600"/>
          </a:xfrm>
        </p:spPr>
        <p:txBody>
          <a:bodyPr/>
          <a:lstStyle/>
          <a:p>
            <a:r>
              <a:rPr lang="en-US" altLang="en-US" sz="2800">
                <a:latin typeface="Comic Sans MS" panose="030F0902030302020204" pitchFamily="66" charset="0"/>
              </a:rPr>
              <a:t>Changes in microtubule arrangements (yellow) during different stages of the cell cycle of wheat root cells.  DNA is shown in blue</a:t>
            </a:r>
            <a:r>
              <a:rPr lang="en-US" altLang="en-US" sz="280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FB160CEA-1A23-DD12-34FC-AF138B51E382}"/>
              </a:ext>
            </a:extLst>
          </p:cNvPr>
          <p:cNvPicPr preferRelativeResize="0"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930525"/>
            <a:ext cx="8382000" cy="3622675"/>
          </a:xfrm>
          <a:noFill/>
          <a:ln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9228A8D6-2655-B11D-1F22-21F5EA678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65238"/>
            <a:ext cx="8229600" cy="3992562"/>
          </a:xfrm>
        </p:spPr>
        <p:txBody>
          <a:bodyPr/>
          <a:lstStyle/>
          <a:p>
            <a:r>
              <a:rPr lang="en-US" altLang="en-US" sz="8000" b="1">
                <a:solidFill>
                  <a:srgbClr val="008000"/>
                </a:solidFill>
                <a:latin typeface="Comic Sans MS" panose="030F0902030302020204" pitchFamily="66" charset="0"/>
              </a:rPr>
              <a:t>ANY QUESTIONS?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262FAAE-B9ED-C314-E070-FFC421A4D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en-US" sz="4000">
                <a:solidFill>
                  <a:srgbClr val="008000"/>
                </a:solidFill>
                <a:latin typeface="Comic Sans MS" panose="030F0902030302020204" pitchFamily="66" charset="0"/>
              </a:rPr>
              <a:t>Overview of Plant Structure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8DA644A-ABC4-4989-D489-071C5BF37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486400"/>
          </a:xfrm>
        </p:spPr>
        <p:txBody>
          <a:bodyPr/>
          <a:lstStyle/>
          <a:p>
            <a:r>
              <a:rPr lang="en-US" altLang="en-US">
                <a:latin typeface="Comic Sans MS" panose="030F0902030302020204" pitchFamily="66" charset="0"/>
              </a:rPr>
              <a:t>Two general types of plants:</a:t>
            </a:r>
          </a:p>
          <a:p>
            <a:r>
              <a:rPr lang="en-US" altLang="en-US" b="1" i="1">
                <a:solidFill>
                  <a:srgbClr val="800080"/>
                </a:solidFill>
                <a:latin typeface="Comic Sans MS" panose="030F0902030302020204" pitchFamily="66" charset="0"/>
              </a:rPr>
              <a:t>Angiosperms</a:t>
            </a:r>
            <a:r>
              <a:rPr lang="en-US" altLang="en-US">
                <a:latin typeface="Comic Sans MS" panose="030F0902030302020204" pitchFamily="66" charset="0"/>
              </a:rPr>
              <a:t>:</a:t>
            </a:r>
          </a:p>
          <a:p>
            <a:pPr lvl="1"/>
            <a:r>
              <a:rPr lang="en-US" altLang="en-US">
                <a:latin typeface="Comic Sans MS" panose="030F0902030302020204" pitchFamily="66" charset="0"/>
              </a:rPr>
              <a:t>More advanced type of plant</a:t>
            </a:r>
          </a:p>
          <a:p>
            <a:pPr lvl="2"/>
            <a:r>
              <a:rPr lang="en-US" altLang="en-US">
                <a:latin typeface="Comic Sans MS" panose="030F0902030302020204" pitchFamily="66" charset="0"/>
              </a:rPr>
              <a:t>About 250,000 species known</a:t>
            </a:r>
          </a:p>
          <a:p>
            <a:pPr lvl="2"/>
            <a:r>
              <a:rPr lang="en-US" altLang="en-US">
                <a:latin typeface="Comic Sans MS" panose="030F0902030302020204" pitchFamily="66" charset="0"/>
              </a:rPr>
              <a:t>Major innovation is the Flower</a:t>
            </a:r>
          </a:p>
          <a:p>
            <a:pPr lvl="3"/>
            <a:r>
              <a:rPr lang="en-US" altLang="en-US" sz="2400">
                <a:latin typeface="Comic Sans MS" panose="030F0902030302020204" pitchFamily="66" charset="0"/>
              </a:rPr>
              <a:t>So these are also known as flowing plants!</a:t>
            </a:r>
          </a:p>
          <a:p>
            <a:r>
              <a:rPr lang="en-US" altLang="en-US" b="1" i="1">
                <a:solidFill>
                  <a:srgbClr val="800080"/>
                </a:solidFill>
                <a:latin typeface="Comic Sans MS" panose="030F0902030302020204" pitchFamily="66" charset="0"/>
              </a:rPr>
              <a:t>Gymnosperms</a:t>
            </a:r>
            <a:r>
              <a:rPr lang="en-US" altLang="en-US">
                <a:latin typeface="Comic Sans MS" panose="030F0902030302020204" pitchFamily="66" charset="0"/>
              </a:rPr>
              <a:t>:</a:t>
            </a:r>
          </a:p>
          <a:p>
            <a:pPr lvl="1"/>
            <a:r>
              <a:rPr lang="en-US" altLang="en-US">
                <a:latin typeface="Comic Sans MS" panose="030F0902030302020204" pitchFamily="66" charset="0"/>
              </a:rPr>
              <a:t>Less advanced than angiosperms</a:t>
            </a:r>
          </a:p>
          <a:p>
            <a:pPr lvl="2"/>
            <a:r>
              <a:rPr lang="en-US" altLang="en-US">
                <a:latin typeface="Comic Sans MS" panose="030F0902030302020204" pitchFamily="66" charset="0"/>
              </a:rPr>
              <a:t>About 700 species known</a:t>
            </a:r>
          </a:p>
          <a:p>
            <a:pPr lvl="2"/>
            <a:r>
              <a:rPr lang="en-US" altLang="en-US">
                <a:latin typeface="Comic Sans MS" panose="030F0902030302020204" pitchFamily="66" charset="0"/>
              </a:rPr>
              <a:t>Largest group is the conifer (cone bearer)</a:t>
            </a:r>
          </a:p>
          <a:p>
            <a:pPr lvl="3"/>
            <a:r>
              <a:rPr lang="en-US" altLang="en-US" sz="2400">
                <a:latin typeface="Comic Sans MS" panose="030F0902030302020204" pitchFamily="66" charset="0"/>
              </a:rPr>
              <a:t>ie, pine, fir, spruce, and redwood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1F6B607-9BEE-5BBF-19EA-D579AAF6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43000"/>
            <a:ext cx="3962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446E55D7-E2BE-0FB8-48AC-9C4CBFCA0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48768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Xylem: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Main water-conducting tissue of vascular plants</a:t>
            </a:r>
            <a:r>
              <a:rPr lang="en-US" altLang="en-US">
                <a:latin typeface="Comic Sans MS" panose="030F0902030302020204" pitchFamily="66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arise from individual cylindrical cells oriented end to end.</a:t>
            </a:r>
            <a:r>
              <a:rPr lang="en-US" altLang="en-US">
                <a:latin typeface="Comic Sans MS" panose="030F0902030302020204" pitchFamily="66" charset="0"/>
              </a:rPr>
              <a:t>  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At maturity the end walls of these cells dissolve away and the cytoplasmic contents die.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 </a:t>
            </a:r>
            <a:r>
              <a:rPr lang="en-US" altLang="en-US" sz="2400" b="1" i="1">
                <a:solidFill>
                  <a:srgbClr val="FF0000"/>
                </a:solidFill>
                <a:latin typeface="Comic Sans MS" panose="030F0902030302020204" pitchFamily="66" charset="0"/>
              </a:rPr>
              <a:t>The result is the xylem vessel, a continuous nonliving duct</a:t>
            </a:r>
            <a:r>
              <a:rPr lang="en-US" altLang="en-US" sz="2400">
                <a:latin typeface="Comic Sans MS" panose="030F0902030302020204" pitchFamily="66" charset="0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Comic Sans MS" panose="030F0902030302020204" pitchFamily="66" charset="0"/>
              </a:rPr>
              <a:t>carry water and some dissolved solutes, such as inorganic ions, up the plant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5EA2A48-B91D-DD8C-E23A-0912114DC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008000"/>
                </a:solidFill>
                <a:latin typeface="Comic Sans MS" panose="030F0902030302020204" pitchFamily="66" charset="0"/>
              </a:rPr>
              <a:t>Overview of Plant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6F6265A-4D24-AF9A-A8C2-12C7BFEA6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008000"/>
                </a:solidFill>
                <a:latin typeface="Comic Sans MS" panose="030F0902030302020204" pitchFamily="66" charset="0"/>
              </a:rPr>
              <a:t>Overview of Plant Structure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12B902F-8736-661F-BBF5-90C24BC5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317182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Rectangle 5">
            <a:extLst>
              <a:ext uri="{FF2B5EF4-FFF2-40B4-BE49-F238E27FC236}">
                <a16:creationId xmlns:a16="http://schemas.microsoft.com/office/drawing/2014/main" id="{C4C6E312-FDD2-E849-AE9B-386A66FC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5943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1" i="1">
                <a:solidFill>
                  <a:srgbClr val="800080"/>
                </a:solidFill>
                <a:latin typeface="Comic Sans MS" panose="030F0902030302020204" pitchFamily="66" charset="0"/>
              </a:rPr>
              <a:t>Phloem:</a:t>
            </a:r>
          </a:p>
          <a:p>
            <a:pPr lvl="1"/>
            <a:r>
              <a:rPr lang="en-US" altLang="en-US" sz="2000">
                <a:latin typeface="Comic Sans MS" panose="030F0902030302020204" pitchFamily="66" charset="0"/>
              </a:rPr>
              <a:t>The main components of phloem are </a:t>
            </a:r>
          </a:p>
          <a:p>
            <a:pPr lvl="2"/>
            <a:r>
              <a:rPr lang="en-US" altLang="en-US" sz="2000" b="1" i="1">
                <a:latin typeface="Comic Sans MS" panose="030F0902030302020204" pitchFamily="66" charset="0"/>
              </a:rPr>
              <a:t>sieve elements</a:t>
            </a:r>
            <a:endParaRPr lang="en-US" altLang="en-US" sz="2000" i="1">
              <a:latin typeface="Comic Sans MS" panose="030F0902030302020204" pitchFamily="66" charset="0"/>
            </a:endParaRPr>
          </a:p>
          <a:p>
            <a:pPr lvl="2"/>
            <a:r>
              <a:rPr lang="en-US" altLang="en-US" sz="2000" b="1" i="1">
                <a:latin typeface="Comic Sans MS" panose="030F0902030302020204" pitchFamily="66" charset="0"/>
              </a:rPr>
              <a:t>companion cells</a:t>
            </a:r>
            <a:r>
              <a:rPr lang="en-US" altLang="en-US" sz="2000">
                <a:latin typeface="Comic Sans MS" panose="030F0902030302020204" pitchFamily="66" charset="0"/>
              </a:rPr>
              <a:t>.</a:t>
            </a:r>
          </a:p>
          <a:p>
            <a:pPr lvl="1"/>
            <a:r>
              <a:rPr lang="en-US" altLang="en-US" sz="2000">
                <a:latin typeface="Comic Sans MS" panose="030F0902030302020204" pitchFamily="66" charset="0"/>
              </a:rPr>
              <a:t>Sieve elements have no nucleus and only a sparse collection of other organelles .  </a:t>
            </a:r>
            <a:r>
              <a:rPr lang="en-US" altLang="en-US" sz="2000" b="1" i="1">
                <a:solidFill>
                  <a:srgbClr val="FF0000"/>
                </a:solidFill>
                <a:latin typeface="Comic Sans MS" panose="030F0902030302020204" pitchFamily="66" charset="0"/>
              </a:rPr>
              <a:t>Companion cell provides energy</a:t>
            </a:r>
          </a:p>
          <a:p>
            <a:pPr lvl="1"/>
            <a:endParaRPr lang="en-US" altLang="en-US" sz="2000" b="1" i="1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pPr lvl="1"/>
            <a:r>
              <a:rPr lang="en-US" altLang="en-US" sz="2000">
                <a:latin typeface="Comic Sans MS" panose="030F0902030302020204" pitchFamily="66" charset="0"/>
              </a:rPr>
              <a:t>so-named because end walls are perforated - allows cytoplasmic connections between vertically-stacked cells .</a:t>
            </a:r>
          </a:p>
          <a:p>
            <a:pPr lvl="1"/>
            <a:endParaRPr lang="en-US" altLang="en-US" sz="2000">
              <a:latin typeface="Comic Sans MS" panose="030F0902030302020204" pitchFamily="66" charset="0"/>
            </a:endParaRPr>
          </a:p>
          <a:p>
            <a:pPr lvl="1"/>
            <a:r>
              <a:rPr lang="en-US" altLang="en-US" sz="2000">
                <a:latin typeface="Comic Sans MS" panose="030F0902030302020204" pitchFamily="66" charset="0"/>
              </a:rPr>
              <a:t>conducts sugars and amino acids - from the leaves, to the rest of the plant </a:t>
            </a:r>
          </a:p>
          <a:p>
            <a:pPr lvl="1"/>
            <a:endParaRPr lang="en-US" altLang="en-US" sz="20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2078</Words>
  <Application>Microsoft Macintosh PowerPoint</Application>
  <PresentationFormat>On-screen Show (4:3)</PresentationFormat>
  <Paragraphs>299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Showcard Gothic</vt:lpstr>
      <vt:lpstr>Times New Roman</vt:lpstr>
      <vt:lpstr>Century Gothic</vt:lpstr>
      <vt:lpstr>Symbol</vt:lpstr>
      <vt:lpstr>Comic Sans MS</vt:lpstr>
      <vt:lpstr>Default Design</vt:lpstr>
      <vt:lpstr>Plant Cells</vt:lpstr>
      <vt:lpstr>Overview of Plant Structure</vt:lpstr>
      <vt:lpstr>Overview of Plant Structure</vt:lpstr>
      <vt:lpstr>The leaf</vt:lpstr>
      <vt:lpstr>The stem</vt:lpstr>
      <vt:lpstr>The Root</vt:lpstr>
      <vt:lpstr>Overview of Plant Structure</vt:lpstr>
      <vt:lpstr>Overview of Plant Structure</vt:lpstr>
      <vt:lpstr>Overview of Plant Structure</vt:lpstr>
      <vt:lpstr>The Plant Cell</vt:lpstr>
      <vt:lpstr>The Plant Cell</vt:lpstr>
      <vt:lpstr>The Plasma Membrane</vt:lpstr>
      <vt:lpstr>The Plasma Membrane</vt:lpstr>
      <vt:lpstr>The Plasma Membrane</vt:lpstr>
      <vt:lpstr>The nucleus</vt:lpstr>
      <vt:lpstr>The Endoplasmic reticulum</vt:lpstr>
      <vt:lpstr>The Endoplasmic reticulum</vt:lpstr>
      <vt:lpstr>The Golgi Network</vt:lpstr>
      <vt:lpstr>The Golgi Network</vt:lpstr>
      <vt:lpstr>The Mitochondria </vt:lpstr>
      <vt:lpstr>The Mitochondria</vt:lpstr>
      <vt:lpstr>The Chloroplast</vt:lpstr>
      <vt:lpstr>The Chloroplast</vt:lpstr>
      <vt:lpstr>The Vacuole</vt:lpstr>
      <vt:lpstr>The cytoskeleton</vt:lpstr>
      <vt:lpstr>The cytoskeleton</vt:lpstr>
      <vt:lpstr>The cytoskeleton</vt:lpstr>
      <vt:lpstr>Plamodesmarta</vt:lpstr>
      <vt:lpstr>The Plant Cell wall</vt:lpstr>
      <vt:lpstr>Replication of DNA</vt:lpstr>
      <vt:lpstr>PowerPoint Presentation</vt:lpstr>
      <vt:lpstr>The bases</vt:lpstr>
      <vt:lpstr>The Bases</vt:lpstr>
      <vt:lpstr>The Bases</vt:lpstr>
      <vt:lpstr>PowerPoint Presentation</vt:lpstr>
      <vt:lpstr>DNA Replication</vt:lpstr>
      <vt:lpstr>DNA Replication</vt:lpstr>
      <vt:lpstr>Protein synthesis  in Plants</vt:lpstr>
      <vt:lpstr>PowerPoint Presentation</vt:lpstr>
      <vt:lpstr>Central Dogma of Molecular Biology</vt:lpstr>
      <vt:lpstr>Summary of protein synthesis</vt:lpstr>
      <vt:lpstr>Occurs in the cytoplasm or on Rough ER</vt:lpstr>
      <vt:lpstr>RNA</vt:lpstr>
      <vt:lpstr>PowerPoint Presentation</vt:lpstr>
      <vt:lpstr>Translation</vt:lpstr>
      <vt:lpstr>PowerPoint Presentation</vt:lpstr>
      <vt:lpstr>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Translation</vt:lpstr>
      <vt:lpstr>PowerPoint Presentation</vt:lpstr>
      <vt:lpstr>Cell Division in Plants</vt:lpstr>
      <vt:lpstr>Most plant cells divide by Mitosis</vt:lpstr>
      <vt:lpstr>Stages of Division</vt:lpstr>
      <vt:lpstr>PowerPoint Presentation</vt:lpstr>
      <vt:lpstr>PowerPoint Presentation</vt:lpstr>
      <vt:lpstr>Remember the cytoskeleton?</vt:lpstr>
      <vt:lpstr>ANY QUESTIONS?</vt:lpstr>
    </vt:vector>
  </TitlesOfParts>
  <Company>MSUM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Cells (The Basics)</dc:title>
  <dc:creator>marryand</dc:creator>
  <cp:lastModifiedBy>Parthit Bhavesh Patel</cp:lastModifiedBy>
  <cp:revision>12</cp:revision>
  <dcterms:created xsi:type="dcterms:W3CDTF">2006-01-12T19:08:54Z</dcterms:created>
  <dcterms:modified xsi:type="dcterms:W3CDTF">2023-05-13T15:26:07Z</dcterms:modified>
</cp:coreProperties>
</file>